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0"/>
  </p:notesMasterIdLst>
  <p:sldIdLst>
    <p:sldId id="256" r:id="rId2"/>
    <p:sldId id="287" r:id="rId3"/>
    <p:sldId id="313" r:id="rId4"/>
    <p:sldId id="317" r:id="rId5"/>
    <p:sldId id="288" r:id="rId6"/>
    <p:sldId id="312" r:id="rId7"/>
    <p:sldId id="342" r:id="rId8"/>
    <p:sldId id="343" r:id="rId9"/>
    <p:sldId id="341" r:id="rId10"/>
    <p:sldId id="257" r:id="rId11"/>
    <p:sldId id="314" r:id="rId12"/>
    <p:sldId id="350" r:id="rId13"/>
    <p:sldId id="354" r:id="rId14"/>
    <p:sldId id="315" r:id="rId15"/>
    <p:sldId id="290" r:id="rId16"/>
    <p:sldId id="326" r:id="rId17"/>
    <p:sldId id="286" r:id="rId18"/>
    <p:sldId id="318" r:id="rId19"/>
    <p:sldId id="319" r:id="rId20"/>
    <p:sldId id="320" r:id="rId21"/>
    <p:sldId id="327" r:id="rId22"/>
    <p:sldId id="321" r:id="rId23"/>
    <p:sldId id="322" r:id="rId24"/>
    <p:sldId id="323" r:id="rId25"/>
    <p:sldId id="324" r:id="rId26"/>
    <p:sldId id="325" r:id="rId27"/>
    <p:sldId id="328" r:id="rId28"/>
    <p:sldId id="332" r:id="rId29"/>
    <p:sldId id="334" r:id="rId30"/>
    <p:sldId id="337" r:id="rId31"/>
    <p:sldId id="338" r:id="rId32"/>
    <p:sldId id="352" r:id="rId33"/>
    <p:sldId id="355" r:id="rId34"/>
    <p:sldId id="340" r:id="rId35"/>
    <p:sldId id="353" r:id="rId36"/>
    <p:sldId id="356" r:id="rId37"/>
    <p:sldId id="310" r:id="rId38"/>
    <p:sldId id="336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5" autoAdjust="0"/>
    <p:restoredTop sz="94728" autoAdjust="0"/>
  </p:normalViewPr>
  <p:slideViewPr>
    <p:cSldViewPr>
      <p:cViewPr varScale="1">
        <p:scale>
          <a:sx n="98" d="100"/>
          <a:sy n="98" d="100"/>
        </p:scale>
        <p:origin x="-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D20F255-5F3E-401F-A2DE-940C55FCD074}" type="datetimeFigureOut">
              <a:rPr lang="en-US"/>
              <a:pPr>
                <a:defRPr/>
              </a:pPr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469316-77B2-47CF-AFDA-5A7636A18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61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69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69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36DE-6FE9-4DA6-A972-29DD67615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" name="Shape 15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81000"/>
            <a:ext cx="1624272" cy="62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76EAD-F205-4E77-AB84-74681ED0E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F7354-D13B-4A94-AE18-CB3693E25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04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008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51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11CEB-5935-45A2-851F-F74B7651A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AA58-AB43-4C2C-B145-04A495959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87B9B-7537-4761-B9FD-DBF406E18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48EA1-12AB-4F40-9587-4796810D0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1740F-4D75-4574-8AB5-526834E67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AC18A-18B4-480C-89DD-6C1803A0C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1C37F-D2BF-4BF7-BD85-46A1C93A0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A8DBB-1056-4DC3-AE98-9B4D42792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0BF27992-8B90-43BB-B319-F77235115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59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8" name="Shape 15"/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7924800" y="76200"/>
            <a:ext cx="1144452" cy="3878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4" r:id="rId12"/>
    <p:sldLayoutId id="214748401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image" Target="../media/image17.jpeg"/><Relationship Id="rId10" Type="http://schemas.openxmlformats.org/officeDocument/2006/relationships/image" Target="../media/image18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localnews.com/nys/capital-region/news/2018/04/25/college-students-showcase-technology-to-help-disabled-workers-" TargetMode="External"/><Relationship Id="rId4" Type="http://schemas.openxmlformats.org/officeDocument/2006/relationships/hyperlink" Target="http://www-cs.engr.ccny.cuny.edu/~zhu/AVR4ASD-CREATE-2nd-place-prize-2018.pdf" TargetMode="External"/><Relationship Id="rId5" Type="http://schemas.openxmlformats.org/officeDocument/2006/relationships/hyperlink" Target="https://www.ccny.cuny.edu/news/ccny-students-create-new-ways-eliminate-workplace-barriers-people-disabili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reatenysid.net/cuny-city-college-2017-2018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ccvcl.org" TargetMode="External"/><Relationship Id="rId3" Type="http://schemas.openxmlformats.org/officeDocument/2006/relationships/hyperlink" Target="https://www.nysid.org/create/projec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ho.int/mediacentre/factsheets/fs282/e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1828800"/>
            <a:ext cx="6324600" cy="2209800"/>
          </a:xfrm>
        </p:spPr>
        <p:txBody>
          <a:bodyPr/>
          <a:lstStyle/>
          <a:p>
            <a:pPr algn="r" eaLnBrk="1" hangingPunct="1"/>
            <a:r>
              <a:rPr lang="en-US" sz="2000" b="1" dirty="0" smtClean="0"/>
              <a:t>CS/CpE/EE/BIC Joint Senior Design Program</a:t>
            </a: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" sz="3200" b="1" dirty="0" smtClean="0">
                <a:solidFill>
                  <a:srgbClr val="FFFF00"/>
                </a:solidFill>
              </a:rPr>
              <a:t>B</a:t>
            </a:r>
            <a:r>
              <a:rPr lang="en-US" sz="3200" b="1" dirty="0" smtClean="0">
                <a:solidFill>
                  <a:srgbClr val="FFFF00"/>
                </a:solidFill>
              </a:rPr>
              <a:t>E</a:t>
            </a:r>
            <a:r>
              <a:rPr lang="en" sz="3200" b="1" dirty="0" smtClean="0">
                <a:solidFill>
                  <a:srgbClr val="FFFF00"/>
                </a:solidFill>
              </a:rPr>
              <a:t>AT</a:t>
            </a:r>
            <a:r>
              <a:rPr lang="en" sz="3200" b="1" dirty="0">
                <a:solidFill>
                  <a:srgbClr val="FFFF00"/>
                </a:solidFill>
              </a:rPr>
              <a:t>:</a:t>
            </a:r>
            <a:r>
              <a:rPr lang="en" sz="3200" b="1" dirty="0"/>
              <a:t>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" sz="2800" b="1" dirty="0" smtClean="0"/>
              <a:t>Branding </a:t>
            </a:r>
            <a:r>
              <a:rPr lang="en-US" sz="2800" b="1" dirty="0" smtClean="0"/>
              <a:t>and Entrepreneurship of </a:t>
            </a:r>
            <a:br>
              <a:rPr lang="en-US" sz="2800" b="1" dirty="0" smtClean="0"/>
            </a:br>
            <a:r>
              <a:rPr lang="en" sz="2800" b="1" dirty="0" smtClean="0"/>
              <a:t>Assistive </a:t>
            </a:r>
            <a:r>
              <a:rPr lang="en" sz="2800" b="1" dirty="0"/>
              <a:t>Technology </a:t>
            </a:r>
            <a:r>
              <a:rPr lang="en" sz="2800" b="1" dirty="0" smtClean="0"/>
              <a:t>for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" sz="2800" b="1" dirty="0" smtClean="0"/>
              <a:t>Social </a:t>
            </a:r>
            <a:r>
              <a:rPr lang="en" sz="2800" b="1" dirty="0"/>
              <a:t>Good</a:t>
            </a:r>
            <a:r>
              <a:rPr lang="en-US" sz="2800" b="1" dirty="0" smtClean="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267200"/>
            <a:ext cx="8610600" cy="2286000"/>
          </a:xfrm>
        </p:spPr>
        <p:txBody>
          <a:bodyPr/>
          <a:lstStyle/>
          <a:p>
            <a:pPr algn="r" eaLnBrk="1" hangingPunct="1">
              <a:spcBef>
                <a:spcPct val="0"/>
              </a:spcBef>
            </a:pPr>
            <a:endParaRPr lang="en-US" sz="1800" dirty="0" smtClean="0">
              <a:solidFill>
                <a:srgbClr val="008000"/>
              </a:solidFill>
            </a:endParaRPr>
          </a:p>
          <a:p>
            <a:pPr algn="r"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8000"/>
                </a:solidFill>
              </a:rPr>
              <a:t>Zhigang </a:t>
            </a:r>
            <a:r>
              <a:rPr lang="en" sz="1800" dirty="0">
                <a:solidFill>
                  <a:srgbClr val="008000"/>
                </a:solidFill>
              </a:rPr>
              <a:t>Zhu, Kayser Chair Professor of Computer Science, </a:t>
            </a:r>
            <a:r>
              <a:rPr lang="en-US" sz="1800" dirty="0">
                <a:solidFill>
                  <a:srgbClr val="008000"/>
                </a:solidFill>
              </a:rPr>
              <a:t>GSOE</a:t>
            </a:r>
            <a:r>
              <a:rPr lang="en" sz="1800" dirty="0">
                <a:solidFill>
                  <a:srgbClr val="008000"/>
                </a:solidFill>
              </a:rPr>
              <a:t>, CCNY</a:t>
            </a:r>
            <a:br>
              <a:rPr lang="en" sz="1800" dirty="0">
                <a:solidFill>
                  <a:srgbClr val="008000"/>
                </a:solidFill>
              </a:rPr>
            </a:br>
            <a:endParaRPr lang="en-US" sz="1800" dirty="0" smtClean="0">
              <a:solidFill>
                <a:srgbClr val="008000"/>
              </a:solidFill>
            </a:endParaRPr>
          </a:p>
          <a:p>
            <a:pPr algn="r" eaLnBrk="1" hangingPunct="1">
              <a:spcBef>
                <a:spcPct val="0"/>
              </a:spcBef>
            </a:pPr>
            <a:r>
              <a:rPr lang="en" sz="1800" dirty="0" smtClean="0">
                <a:solidFill>
                  <a:srgbClr val="0000FF"/>
                </a:solidFill>
              </a:rPr>
              <a:t>Gerardo </a:t>
            </a:r>
            <a:r>
              <a:rPr lang="en" sz="1800" dirty="0">
                <a:solidFill>
                  <a:srgbClr val="0000FF"/>
                </a:solidFill>
              </a:rPr>
              <a:t>A Blumenkrantz, Associate Professor, Media &amp; Communication Arts, Branding + Integrated Communications (BIC) Creative Track, CCNY</a:t>
            </a:r>
            <a:br>
              <a:rPr lang="en" sz="1800" dirty="0">
                <a:solidFill>
                  <a:srgbClr val="0000FF"/>
                </a:solidFill>
              </a:rPr>
            </a:br>
            <a:endParaRPr lang="en-US" sz="1800" dirty="0" smtClean="0">
              <a:solidFill>
                <a:srgbClr val="0000FF"/>
              </a:solidFill>
            </a:endParaRPr>
          </a:p>
          <a:p>
            <a:pPr algn="r" eaLnBrk="1" hangingPunct="1">
              <a:spcBef>
                <a:spcPct val="0"/>
              </a:spcBef>
            </a:pPr>
            <a:r>
              <a:rPr lang="en-US" sz="1800" dirty="0" smtClean="0">
                <a:solidFill>
                  <a:srgbClr val="FF6600"/>
                </a:solidFill>
              </a:rPr>
              <a:t>Katherine Olives, Program</a:t>
            </a:r>
            <a:r>
              <a:rPr lang="en" sz="1800" dirty="0" smtClean="0">
                <a:solidFill>
                  <a:srgbClr val="FF6600"/>
                </a:solidFill>
              </a:rPr>
              <a:t> Manag</a:t>
            </a:r>
            <a:r>
              <a:rPr lang="en-US" sz="1800" dirty="0" err="1" smtClean="0">
                <a:solidFill>
                  <a:srgbClr val="FF6600"/>
                </a:solidFill>
              </a:rPr>
              <a:t>er</a:t>
            </a:r>
            <a:r>
              <a:rPr lang="en" sz="1800" dirty="0" smtClean="0">
                <a:solidFill>
                  <a:srgbClr val="FF6600"/>
                </a:solidFill>
              </a:rPr>
              <a:t>, </a:t>
            </a:r>
            <a:r>
              <a:rPr lang="en" sz="1800" dirty="0">
                <a:solidFill>
                  <a:srgbClr val="FF6600"/>
                </a:solidFill>
              </a:rPr>
              <a:t>Zahn Innovation Center</a:t>
            </a:r>
            <a:endParaRPr lang="en-US" sz="1800" dirty="0" smtClean="0">
              <a:solidFill>
                <a:srgbClr val="7030A0"/>
              </a:solidFill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981200" y="3810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CSc 59866/59867 Capstone I/II Fall </a:t>
            </a:r>
            <a:r>
              <a:rPr lang="en-US" b="1" dirty="0" smtClean="0"/>
              <a:t>2020-</a:t>
            </a:r>
            <a:r>
              <a:rPr lang="en-US" b="1" dirty="0"/>
              <a:t>Spring </a:t>
            </a:r>
            <a:r>
              <a:rPr lang="en-US" b="1" dirty="0" smtClean="0"/>
              <a:t>2021</a:t>
            </a:r>
            <a:endParaRPr lang="en-US" dirty="0"/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4572000" y="1066800"/>
            <a:ext cx="434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Project Showcases</a:t>
            </a:r>
            <a:endParaRPr lang="en-US" sz="3600" dirty="0"/>
          </a:p>
        </p:txBody>
      </p:sp>
    </p:spTree>
  </p:cSld>
  <p:clrMapOvr>
    <a:masterClrMapping/>
  </p:clrMapOvr>
  <p:transition xmlns:p14="http://schemas.microsoft.com/office/powerpoint/2010/main" advTm="197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/>
          <a:lstStyle/>
          <a:p>
            <a:pPr eaLnBrk="1" hangingPunct="1"/>
            <a:r>
              <a:rPr lang="en-US" smtClean="0"/>
              <a:t>Our Goals/Objectives</a:t>
            </a:r>
          </a:p>
        </p:txBody>
      </p:sp>
      <p:sp>
        <p:nvSpPr>
          <p:cNvPr id="11267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90000"/>
              <a:buFont typeface="Arial" charset="0"/>
              <a:buChar char="•"/>
            </a:pPr>
            <a:r>
              <a:rPr lang="en-US" dirty="0" smtClean="0"/>
              <a:t>Goal: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Modeling 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800000"/>
                </a:solidFill>
              </a:rPr>
              <a:t>Sensing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800000"/>
                </a:solidFill>
              </a:rPr>
              <a:t>	Mind &amp; 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Action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SzPct val="90000"/>
              <a:buFont typeface="Wingdings" pitchFamily="2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for People in Needs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90000"/>
              <a:buFont typeface="Arial" charset="0"/>
              <a:buChar char="•"/>
            </a:pPr>
            <a:r>
              <a:rPr lang="en-US" dirty="0" smtClean="0"/>
              <a:t>Objectives: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0000FF"/>
                </a:solidFill>
              </a:rPr>
              <a:t>multimodal, passive and unobtrusive</a:t>
            </a:r>
            <a:r>
              <a:rPr lang="en-US" sz="2000" dirty="0" smtClean="0"/>
              <a:t> techniques to help visually impaired people avoid obstacles and perform sign reading.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Study issues in </a:t>
            </a:r>
            <a:r>
              <a:rPr lang="en-US" sz="2000" dirty="0" smtClean="0">
                <a:solidFill>
                  <a:srgbClr val="0000FF"/>
                </a:solidFill>
              </a:rPr>
              <a:t>human-machine collaborations </a:t>
            </a:r>
            <a:r>
              <a:rPr lang="en-US" sz="2000" dirty="0" smtClean="0"/>
              <a:t>in sensing, computing, display (presentation) and action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</a:pPr>
            <a:r>
              <a:rPr lang="en-US" sz="2000" dirty="0" smtClean="0"/>
              <a:t>Compare </a:t>
            </a:r>
            <a:r>
              <a:rPr lang="en-US" sz="2000" dirty="0" smtClean="0">
                <a:solidFill>
                  <a:srgbClr val="0000FF"/>
                </a:solidFill>
              </a:rPr>
              <a:t>different approaches </a:t>
            </a:r>
            <a:r>
              <a:rPr lang="en-US" sz="2000" dirty="0" smtClean="0"/>
              <a:t>for system cost, energy consumption, computational cost and effectiveness 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430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Reading List on MAP-AT</a:t>
            </a:r>
          </a:p>
          <a:p>
            <a:r>
              <a:rPr lang="en-US" dirty="0"/>
              <a:t>Project 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8;p20"/>
          <p:cNvSpPr txBox="1">
            <a:spLocks/>
          </p:cNvSpPr>
          <p:nvPr/>
        </p:nvSpPr>
        <p:spPr>
          <a:xfrm>
            <a:off x="485875" y="352633"/>
            <a:ext cx="8183700" cy="1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200" dirty="0" smtClean="0">
                <a:solidFill>
                  <a:srgbClr val="800000"/>
                </a:solidFill>
              </a:rPr>
              <a:t>B</a:t>
            </a:r>
            <a:r>
              <a:rPr lang="en-US" sz="3200" dirty="0" smtClean="0">
                <a:solidFill>
                  <a:srgbClr val="800000"/>
                </a:solidFill>
              </a:rPr>
              <a:t>E</a:t>
            </a:r>
            <a:r>
              <a:rPr lang="en" sz="3200" dirty="0" smtClean="0">
                <a:solidFill>
                  <a:srgbClr val="800000"/>
                </a:solidFill>
              </a:rPr>
              <a:t>AT</a:t>
            </a:r>
            <a:r>
              <a:rPr lang="en" sz="3200" dirty="0" smtClean="0">
                <a:solidFill>
                  <a:srgbClr val="800000"/>
                </a:solidFill>
              </a:rPr>
              <a:t>: </a:t>
            </a:r>
            <a:r>
              <a:rPr lang="en" sz="3200" dirty="0" smtClean="0">
                <a:solidFill>
                  <a:srgbClr val="800000"/>
                </a:solidFill>
              </a:rPr>
              <a:t>Branding</a:t>
            </a:r>
            <a:r>
              <a:rPr lang="en-US" sz="3200" dirty="0" smtClean="0">
                <a:solidFill>
                  <a:srgbClr val="800000"/>
                </a:solidFill>
              </a:rPr>
              <a:t> and Entrepreneurship</a:t>
            </a:r>
            <a:r>
              <a:rPr lang="en-US" sz="3200" dirty="0" smtClean="0">
                <a:solidFill>
                  <a:srgbClr val="800000"/>
                </a:solidFill>
              </a:rPr>
              <a:t> of</a:t>
            </a:r>
            <a:r>
              <a:rPr lang="en" sz="3200" dirty="0" smtClean="0">
                <a:solidFill>
                  <a:srgbClr val="800000"/>
                </a:solidFill>
              </a:rPr>
              <a:t> </a:t>
            </a:r>
            <a:r>
              <a:rPr lang="en" sz="3200" dirty="0" smtClean="0">
                <a:solidFill>
                  <a:srgbClr val="800000"/>
                </a:solidFill>
              </a:rPr>
              <a:t>Assistive Technology for Social Good</a:t>
            </a:r>
            <a:endParaRPr lang="en" sz="3200" dirty="0">
              <a:solidFill>
                <a:srgbClr val="8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81356" y="2589525"/>
            <a:ext cx="2635718" cy="1940015"/>
            <a:chOff x="5414502" y="1839963"/>
            <a:chExt cx="2635718" cy="192472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4153" y="1839963"/>
              <a:ext cx="2626067" cy="1867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502" y="3060522"/>
              <a:ext cx="741239" cy="704165"/>
            </a:xfrm>
            <a:prstGeom prst="rect">
              <a:avLst/>
            </a:prstGeom>
          </p:spPr>
        </p:pic>
      </p:grpSp>
      <p:pic>
        <p:nvPicPr>
          <p:cNvPr id="10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76" y="3045962"/>
            <a:ext cx="3096651" cy="10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838112" y="2589525"/>
            <a:ext cx="9036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6600"/>
                </a:solidFill>
              </a:rPr>
              <a:t>+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01934" y="5619276"/>
            <a:ext cx="7941599" cy="719404"/>
            <a:chOff x="601933" y="4214456"/>
            <a:chExt cx="7941599" cy="713734"/>
          </a:xfrm>
        </p:grpSpPr>
        <p:pic>
          <p:nvPicPr>
            <p:cNvPr id="13" name="Picture 12" descr="lighthouse-guil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33" y="4325319"/>
              <a:ext cx="2913881" cy="47528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8584" y="4214456"/>
              <a:ext cx="1103385" cy="649939"/>
            </a:xfrm>
            <a:prstGeom prst="rect">
              <a:avLst/>
            </a:prstGeom>
            <a:solidFill>
              <a:srgbClr val="3366FF"/>
            </a:solidFill>
          </p:spPr>
        </p:pic>
        <p:pic>
          <p:nvPicPr>
            <p:cNvPr id="15" name="NYSCB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66460" y="4312914"/>
              <a:ext cx="2377072" cy="5514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427" y="4214456"/>
              <a:ext cx="1110093" cy="71373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008317" y="4675427"/>
            <a:ext cx="783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00"/>
                </a:solidFill>
              </a:rPr>
              <a:t>for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 </a:t>
            </a:r>
            <a:br>
              <a:rPr lang="en-US" dirty="0" smtClean="0"/>
            </a:br>
            <a:r>
              <a:rPr lang="mr-IN" sz="2400" dirty="0" smtClean="0"/>
              <a:t>–</a:t>
            </a:r>
            <a:r>
              <a:rPr lang="en-US" sz="2400" dirty="0" smtClean="0"/>
              <a:t> Fall 2019 </a:t>
            </a:r>
            <a:r>
              <a:rPr lang="en-US" sz="2400" dirty="0" smtClean="0">
                <a:solidFill>
                  <a:srgbClr val="FF6600"/>
                </a:solidFill>
              </a:rPr>
              <a:t>(Due in 1~2 weeks)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133599"/>
            <a:ext cx="8915400" cy="395823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08/31. A1. Resume with Project Topic(s) and Teaming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09/29. A2. </a:t>
            </a:r>
            <a:r>
              <a:rPr lang="en-US" sz="2000" dirty="0">
                <a:solidFill>
                  <a:srgbClr val="0000FF"/>
                </a:solidFill>
              </a:rPr>
              <a:t>E-Proposals</a:t>
            </a:r>
            <a:r>
              <a:rPr lang="en-US" sz="2000" dirty="0">
                <a:solidFill>
                  <a:schemeClr val="bg2"/>
                </a:solidFill>
              </a:rPr>
              <a:t> in wiki and quad chart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10/05. A3. </a:t>
            </a:r>
            <a:r>
              <a:rPr lang="en-US" sz="2000" dirty="0">
                <a:solidFill>
                  <a:srgbClr val="0000FF"/>
                </a:solidFill>
              </a:rPr>
              <a:t>BIC-Proposals </a:t>
            </a:r>
            <a:r>
              <a:rPr lang="en-US" sz="2000" dirty="0">
                <a:solidFill>
                  <a:schemeClr val="bg2"/>
                </a:solidFill>
              </a:rPr>
              <a:t>shared in wiki or Google Drive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10/19. P1. Proposal presentations to community partners </a:t>
            </a:r>
            <a:r>
              <a:rPr lang="en-US" sz="2000" dirty="0">
                <a:solidFill>
                  <a:srgbClr val="008000"/>
                </a:solidFill>
              </a:rPr>
              <a:t>-15%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10/26. A4. </a:t>
            </a:r>
            <a:r>
              <a:rPr lang="en-US" sz="2000" dirty="0">
                <a:solidFill>
                  <a:srgbClr val="0000FF"/>
                </a:solidFill>
              </a:rPr>
              <a:t>BEAT-Proposals</a:t>
            </a:r>
            <a:r>
              <a:rPr lang="en-US" sz="2000" dirty="0">
                <a:solidFill>
                  <a:schemeClr val="bg2"/>
                </a:solidFill>
              </a:rPr>
              <a:t> submitted to Zahn Competition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11/02 &amp; 11/09. A5. Vision Writing Questions (Feature Extraction).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11/16. A6. Vision Writing Questions (Stereo &amp; Motion).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11/30. A7. Revised </a:t>
            </a:r>
            <a:r>
              <a:rPr lang="en-US" sz="2000" dirty="0">
                <a:solidFill>
                  <a:srgbClr val="0000FF"/>
                </a:solidFill>
              </a:rPr>
              <a:t>BEAT-Proposals</a:t>
            </a:r>
            <a:r>
              <a:rPr lang="en-US" sz="2000" dirty="0">
                <a:solidFill>
                  <a:schemeClr val="bg2"/>
                </a:solidFill>
              </a:rPr>
              <a:t> shared in wiki or Drive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10%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chemeClr val="bg2"/>
                </a:solidFill>
              </a:rPr>
              <a:t>12/07. P2. Revised proposals presented to community partners </a:t>
            </a:r>
            <a:r>
              <a:rPr lang="mr-IN" sz="2000" dirty="0">
                <a:solidFill>
                  <a:srgbClr val="008000"/>
                </a:solidFill>
              </a:rPr>
              <a:t>–</a:t>
            </a:r>
            <a:r>
              <a:rPr lang="en-US" sz="2000" dirty="0">
                <a:solidFill>
                  <a:srgbClr val="008000"/>
                </a:solidFill>
              </a:rPr>
              <a:t> 15%</a:t>
            </a:r>
            <a:endParaRPr lang="en-US" sz="2000" dirty="0" smtClean="0">
              <a:solidFill>
                <a:srgbClr val="008000"/>
              </a:solidFill>
            </a:endParaRPr>
          </a:p>
          <a:p>
            <a:pPr>
              <a:buFont typeface="Wingdings" charset="2"/>
              <a:buChar char="q"/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Highlights of Past Projects (8 years)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 </a:t>
            </a:r>
            <a:r>
              <a:rPr lang="en-US" sz="2800" dirty="0" smtClean="0"/>
              <a:t>(2011 and 2012)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dirty="0" smtClean="0"/>
              <a:t>1 </a:t>
            </a:r>
            <a:r>
              <a:rPr lang="en-US" sz="1800" dirty="0">
                <a:solidFill>
                  <a:srgbClr val="0000FF"/>
                </a:solidFill>
              </a:rPr>
              <a:t>V.I.S.T.A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r>
              <a:rPr lang="en-US" sz="1800" dirty="0" smtClean="0"/>
              <a:t>: </a:t>
            </a:r>
            <a:r>
              <a:rPr lang="en-US" sz="1800" dirty="0" err="1" smtClean="0"/>
              <a:t>Vibro</a:t>
            </a:r>
            <a:r>
              <a:rPr lang="en-US" sz="1800" dirty="0" smtClean="0"/>
              <a:t>-tactile Intelligent System for Travelling Aid: a Wearable Alternative (</a:t>
            </a:r>
            <a:r>
              <a:rPr lang="en-US" sz="1800" dirty="0" smtClean="0">
                <a:solidFill>
                  <a:srgbClr val="FF0000"/>
                </a:solidFill>
              </a:rPr>
              <a:t>Kaylie First Place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2. </a:t>
            </a:r>
            <a:r>
              <a:rPr lang="en-US" sz="1800" dirty="0" err="1" smtClean="0">
                <a:solidFill>
                  <a:srgbClr val="0000FF"/>
                </a:solidFill>
              </a:rPr>
              <a:t>KinDetect</a:t>
            </a:r>
            <a:r>
              <a:rPr lang="en-US" sz="1800" dirty="0" smtClean="0"/>
              <a:t>: Kinect Detecting Objects (</a:t>
            </a:r>
            <a:r>
              <a:rPr lang="en-US" sz="1800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3. </a:t>
            </a:r>
            <a:r>
              <a:rPr lang="en-US" sz="1800" dirty="0" smtClean="0">
                <a:solidFill>
                  <a:srgbClr val="0000FF"/>
                </a:solidFill>
              </a:rPr>
              <a:t>LANE</a:t>
            </a:r>
            <a:r>
              <a:rPr lang="en-US" sz="1800" dirty="0" smtClean="0"/>
              <a:t>: Location and Navigation Evaluation in a Mapped Building Environment</a:t>
            </a:r>
          </a:p>
          <a:p>
            <a:r>
              <a:rPr lang="en-US" sz="1800" dirty="0" smtClean="0"/>
              <a:t>4.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Iris</a:t>
            </a:r>
            <a:r>
              <a:rPr lang="en-US" sz="1800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2012-2013 Cohort </a:t>
            </a:r>
            <a:r>
              <a:rPr lang="en-US" sz="2400" b="1" dirty="0">
                <a:solidFill>
                  <a:srgbClr val="0000FF"/>
                </a:solidFill>
              </a:rPr>
              <a:t>-&gt;</a:t>
            </a:r>
            <a:r>
              <a:rPr lang="en-US" sz="20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2000" dirty="0" err="1">
                <a:solidFill>
                  <a:srgbClr val="FF0000"/>
                </a:solidFill>
              </a:rPr>
              <a:t>Enderle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1800" dirty="0" smtClean="0"/>
              <a:t>5. </a:t>
            </a:r>
            <a:r>
              <a:rPr lang="en-US" sz="1800" dirty="0" smtClean="0">
                <a:solidFill>
                  <a:srgbClr val="0000FF"/>
                </a:solidFill>
              </a:rPr>
              <a:t>Smart House</a:t>
            </a:r>
            <a:r>
              <a:rPr lang="en-US" sz="1800" dirty="0" smtClean="0"/>
              <a:t> for All</a:t>
            </a:r>
          </a:p>
          <a:p>
            <a:r>
              <a:rPr lang="en-US" sz="1800" dirty="0" smtClean="0"/>
              <a:t>6. A Low-cost Outdoor </a:t>
            </a:r>
            <a:r>
              <a:rPr lang="en-US" sz="1800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dirty="0" smtClean="0"/>
              <a:t> System for Blind People</a:t>
            </a:r>
          </a:p>
          <a:p>
            <a:r>
              <a:rPr lang="en-US" sz="1800" dirty="0" smtClean="0"/>
              <a:t>7. </a:t>
            </a:r>
            <a:r>
              <a:rPr lang="en-US" sz="1800" dirty="0" smtClean="0">
                <a:solidFill>
                  <a:srgbClr val="0000FF"/>
                </a:solidFill>
              </a:rPr>
              <a:t>Smartphone</a:t>
            </a:r>
            <a:r>
              <a:rPr lang="en-US" sz="1800" dirty="0" smtClean="0"/>
              <a:t>-Based Indoor Navigation for the Visually Impaired</a:t>
            </a:r>
          </a:p>
          <a:p>
            <a:r>
              <a:rPr lang="en-US" sz="1800" dirty="0" smtClean="0"/>
              <a:t>8. Electronic Travel Aid for the Visually Impaired With a Depth Sensor and </a:t>
            </a:r>
            <a:r>
              <a:rPr lang="en-US" sz="1800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dirty="0" smtClean="0"/>
              <a:t>9. 3D and Image Stitching with the </a:t>
            </a:r>
            <a:r>
              <a:rPr lang="en-US" sz="1800" dirty="0" err="1" smtClean="0">
                <a:solidFill>
                  <a:srgbClr val="0000FF"/>
                </a:solidFill>
              </a:rPr>
              <a:t>Lytro</a:t>
            </a:r>
            <a:r>
              <a:rPr lang="en-US" sz="1800" dirty="0" smtClean="0"/>
              <a:t> Light-Field Camera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/>
              <a:t>Projects </a:t>
            </a:r>
            <a:r>
              <a:rPr lang="en-US" sz="3200" dirty="0"/>
              <a:t>(2011 and 2012)</a:t>
            </a:r>
            <a:endParaRPr lang="en-US" sz="3200" dirty="0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b="1" dirty="0" smtClean="0"/>
              <a:t>1 </a:t>
            </a:r>
            <a:r>
              <a:rPr lang="en-US" sz="1800" b="1" dirty="0">
                <a:solidFill>
                  <a:srgbClr val="0000FF"/>
                </a:solidFill>
              </a:rPr>
              <a:t>V.I.S.T.A</a:t>
            </a:r>
            <a:r>
              <a:rPr lang="en-US" sz="1800" b="1" dirty="0" smtClean="0">
                <a:solidFill>
                  <a:srgbClr val="0000FF"/>
                </a:solidFill>
              </a:rPr>
              <a:t>.</a:t>
            </a:r>
            <a:r>
              <a:rPr lang="en-US" sz="1800" b="1" dirty="0" smtClean="0"/>
              <a:t>: </a:t>
            </a:r>
            <a:r>
              <a:rPr lang="en-US" sz="1800" b="1" dirty="0" err="1" smtClean="0"/>
              <a:t>Vibro</a:t>
            </a:r>
            <a:r>
              <a:rPr lang="en-US" sz="1800" b="1" dirty="0" smtClean="0"/>
              <a:t>-tactile Intelligent System for Travelling Aid: a Wearable Alternative (</a:t>
            </a:r>
            <a:r>
              <a:rPr lang="en-US" sz="1800" b="1" dirty="0" smtClean="0">
                <a:solidFill>
                  <a:srgbClr val="FF0000"/>
                </a:solidFill>
              </a:rPr>
              <a:t>Kaylie First Place</a:t>
            </a:r>
            <a:r>
              <a:rPr lang="en-US" sz="1800" b="1" dirty="0" smtClean="0"/>
              <a:t>)</a:t>
            </a:r>
          </a:p>
          <a:p>
            <a:r>
              <a:rPr lang="en-US" sz="1800" b="1" dirty="0" smtClean="0"/>
              <a:t>2. </a:t>
            </a:r>
            <a:r>
              <a:rPr lang="en-US" sz="1800" b="1" dirty="0" err="1" smtClean="0">
                <a:solidFill>
                  <a:srgbClr val="0000FF"/>
                </a:solidFill>
              </a:rPr>
              <a:t>KinDetect</a:t>
            </a:r>
            <a:r>
              <a:rPr lang="en-US" sz="1800" b="1" dirty="0" smtClean="0"/>
              <a:t>: Kinect Detecting Objects (</a:t>
            </a:r>
            <a:r>
              <a:rPr lang="en-US" sz="1800" b="1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b="1" dirty="0" smtClean="0"/>
              <a:t>)</a:t>
            </a:r>
          </a:p>
          <a:p>
            <a:r>
              <a:rPr lang="en-US" sz="1800" b="1" dirty="0" smtClean="0"/>
              <a:t>3. </a:t>
            </a:r>
            <a:r>
              <a:rPr lang="en-US" sz="1800" b="1" dirty="0" smtClean="0">
                <a:solidFill>
                  <a:srgbClr val="0000FF"/>
                </a:solidFill>
              </a:rPr>
              <a:t>LANE</a:t>
            </a:r>
            <a:r>
              <a:rPr lang="en-US" sz="1800" b="1" dirty="0" smtClean="0"/>
              <a:t>: Location and Navigation Evaluation in a Mapped Building Environment</a:t>
            </a:r>
          </a:p>
          <a:p>
            <a:r>
              <a:rPr lang="en-US" sz="1800" b="1" dirty="0" smtClean="0"/>
              <a:t>4.</a:t>
            </a:r>
            <a:r>
              <a:rPr lang="en-US" sz="1800" b="1" dirty="0" smtClean="0">
                <a:solidFill>
                  <a:srgbClr val="0000FF"/>
                </a:solidFill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</a:rPr>
              <a:t>Iris</a:t>
            </a:r>
            <a:r>
              <a:rPr lang="en-US" sz="1800" b="1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b="1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2012-2013 Cohort </a:t>
            </a:r>
            <a:r>
              <a:rPr lang="en-US" sz="2400" b="1" dirty="0">
                <a:solidFill>
                  <a:srgbClr val="0000FF"/>
                </a:solidFill>
              </a:rPr>
              <a:t>-&gt;</a:t>
            </a:r>
            <a:r>
              <a:rPr lang="en-US" sz="20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2000" dirty="0" err="1">
                <a:solidFill>
                  <a:srgbClr val="FF0000"/>
                </a:solidFill>
              </a:rPr>
              <a:t>Enderle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1800" dirty="0" smtClean="0"/>
              <a:t>5. </a:t>
            </a:r>
            <a:r>
              <a:rPr lang="en-US" sz="1800" dirty="0" smtClean="0">
                <a:solidFill>
                  <a:srgbClr val="0000FF"/>
                </a:solidFill>
              </a:rPr>
              <a:t>Smart House</a:t>
            </a:r>
            <a:r>
              <a:rPr lang="en-US" sz="1800" dirty="0" smtClean="0"/>
              <a:t> for All</a:t>
            </a:r>
          </a:p>
          <a:p>
            <a:r>
              <a:rPr lang="en-US" sz="1800" dirty="0" smtClean="0"/>
              <a:t>6. A Low-cost Outdoor </a:t>
            </a:r>
            <a:r>
              <a:rPr lang="en-US" sz="1800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dirty="0" smtClean="0"/>
              <a:t> System for Blind People</a:t>
            </a:r>
          </a:p>
          <a:p>
            <a:r>
              <a:rPr lang="en-US" sz="1800" dirty="0" smtClean="0"/>
              <a:t>7. </a:t>
            </a:r>
            <a:r>
              <a:rPr lang="en-US" sz="1800" dirty="0" smtClean="0">
                <a:solidFill>
                  <a:srgbClr val="0000FF"/>
                </a:solidFill>
              </a:rPr>
              <a:t>Smartphone</a:t>
            </a:r>
            <a:r>
              <a:rPr lang="en-US" sz="1800" dirty="0" smtClean="0"/>
              <a:t>-Based Indoor Navigation for the Visually Impaired</a:t>
            </a:r>
          </a:p>
          <a:p>
            <a:r>
              <a:rPr lang="en-US" sz="1800" dirty="0" smtClean="0"/>
              <a:t>8. Electronic Travel Aid for the Visually Impaired With a Depth Sensor and </a:t>
            </a:r>
            <a:r>
              <a:rPr lang="en-US" sz="1800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dirty="0" smtClean="0"/>
              <a:t>9. 3D and Image Stitching with the </a:t>
            </a:r>
            <a:r>
              <a:rPr lang="en-US" sz="1800" dirty="0" err="1" smtClean="0">
                <a:solidFill>
                  <a:srgbClr val="0000FF"/>
                </a:solidFill>
              </a:rPr>
              <a:t>Lytro</a:t>
            </a:r>
            <a:r>
              <a:rPr lang="en-US" sz="1800" dirty="0" smtClean="0"/>
              <a:t> Light-Field Camera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69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1. Vibro-tactile Intelligent System for Travelling Aid (V.I.S.T.A.) </a:t>
            </a:r>
            <a:r>
              <a:rPr lang="en-US" sz="2400" dirty="0" smtClean="0">
                <a:solidFill>
                  <a:srgbClr val="0000FF"/>
                </a:solidFill>
              </a:rPr>
              <a:t>– </a:t>
            </a:r>
            <a:r>
              <a:rPr lang="en-US" sz="2400" dirty="0" smtClean="0">
                <a:solidFill>
                  <a:srgbClr val="FF0000"/>
                </a:solidFill>
              </a:rPr>
              <a:t>2012 Kaylie First Place Winner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60960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Team: Javier </a:t>
            </a:r>
            <a:r>
              <a:rPr lang="en-US" sz="2000" dirty="0" err="1" smtClean="0">
                <a:ea typeface="+mn-ea"/>
                <a:cs typeface="+mn-cs"/>
              </a:rPr>
              <a:t>Montesino</a:t>
            </a:r>
            <a:r>
              <a:rPr lang="en-US" sz="2000" dirty="0" smtClean="0">
                <a:ea typeface="+mn-ea"/>
                <a:cs typeface="+mn-cs"/>
              </a:rPr>
              <a:t>*, Lei Ai+, Cindy </a:t>
            </a:r>
            <a:r>
              <a:rPr lang="en-US" sz="2000" dirty="0" err="1" smtClean="0">
                <a:ea typeface="+mn-ea"/>
                <a:cs typeface="+mn-cs"/>
              </a:rPr>
              <a:t>Rodríguez</a:t>
            </a:r>
            <a:r>
              <a:rPr lang="en-US" sz="2000" dirty="0" smtClean="0">
                <a:ea typeface="+mn-ea"/>
                <a:cs typeface="+mn-cs"/>
              </a:rPr>
              <a:t>*, Frank Palmer*, Daniel </a:t>
            </a:r>
            <a:r>
              <a:rPr lang="en-US" sz="2000" dirty="0" err="1" smtClean="0">
                <a:ea typeface="+mn-ea"/>
                <a:cs typeface="+mn-cs"/>
              </a:rPr>
              <a:t>Zuleta</a:t>
            </a:r>
            <a:r>
              <a:rPr lang="en-US" sz="2000" dirty="0" smtClean="0">
                <a:ea typeface="+mn-ea"/>
                <a:cs typeface="+mn-cs"/>
              </a:rPr>
              <a:t>*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Project Advisors: Dr. Zhigang Zhu*, Dr. Tony Ro+ (*CS/CpE, +</a:t>
            </a:r>
            <a:r>
              <a:rPr lang="en-US" sz="2000" dirty="0" err="1" smtClean="0">
                <a:ea typeface="+mn-ea"/>
                <a:cs typeface="+mn-cs"/>
              </a:rPr>
              <a:t>Psy</a:t>
            </a:r>
            <a:r>
              <a:rPr lang="en-US" sz="2000" dirty="0" smtClean="0">
                <a:ea typeface="+mn-ea"/>
                <a:cs typeface="+mn-cs"/>
              </a:rPr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>
              <a:solidFill>
                <a:srgbClr val="0000FF"/>
              </a:solidFill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0000FF"/>
                </a:solidFill>
                <a:ea typeface="+mn-ea"/>
                <a:cs typeface="+mn-cs"/>
              </a:rPr>
              <a:t>Eyes of Skin</a:t>
            </a:r>
          </a:p>
          <a:p>
            <a:pPr lvl="1"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whole-body wearable range-tactile pairs</a:t>
            </a:r>
          </a:p>
        </p:txBody>
      </p:sp>
      <p:grpSp>
        <p:nvGrpSpPr>
          <p:cNvPr id="31748" name="Group 3"/>
          <p:cNvGrpSpPr>
            <a:grpSpLocks/>
          </p:cNvGrpSpPr>
          <p:nvPr/>
        </p:nvGrpSpPr>
        <p:grpSpPr bwMode="auto">
          <a:xfrm>
            <a:off x="6324600" y="4495800"/>
            <a:ext cx="1676400" cy="1600200"/>
            <a:chOff x="3658553" y="-2711450"/>
            <a:chExt cx="6071235" cy="4753476"/>
          </a:xfrm>
        </p:grpSpPr>
        <p:pic>
          <p:nvPicPr>
            <p:cNvPr id="31755" name="Picture 3" descr="L:\NSF-M3C\BC-retina-implant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8553" y="-2707774"/>
              <a:ext cx="2730500" cy="474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6" name="Picture 4" descr="L:\NSF-M3C\BC-IR-tactile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02388" y="-2711450"/>
              <a:ext cx="3327400" cy="474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49" name="Picture 3" descr="L:\EDGE_DISKGO\CCNY\Research\CitySeeds\BlindAssistant\Reports\IR-Vibro-S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5720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9"/>
          <p:cNvSpPr txBox="1">
            <a:spLocks noChangeArrowheads="1"/>
          </p:cNvSpPr>
          <p:nvPr/>
        </p:nvSpPr>
        <p:spPr bwMode="auto">
          <a:xfrm>
            <a:off x="5638800" y="6214646"/>
            <a:ext cx="3200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Retina implants and IR </a:t>
            </a:r>
            <a:r>
              <a:rPr lang="en-US" sz="1600" dirty="0" smtClean="0">
                <a:solidFill>
                  <a:srgbClr val="0000FF"/>
                </a:solidFill>
              </a:rPr>
              <a:t>rangers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31753" name="Picture 3" descr="Full_sche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495800"/>
            <a:ext cx="2520462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2362200" y="6172200"/>
            <a:ext cx="2057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Arm sets on sleeves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858000" y="1219200"/>
          <a:ext cx="1548895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Acrobat Document" r:id="rId7" imgW="2428875" imgH="3562231" progId="AcroExch.Document.11">
                  <p:embed/>
                </p:oleObj>
              </mc:Choice>
              <mc:Fallback>
                <p:oleObj name="Acrobat Document" r:id="rId7" imgW="2428875" imgH="3562231" progId="AcroExch.Document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219200"/>
                        <a:ext cx="1548895" cy="227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6629400" y="3505200"/>
            <a:ext cx="2514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Eyes of Skin 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– Time, Aug12, 2013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5" name="Picture 6" descr="VISTA Wearable po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2638425"/>
            <a:ext cx="790575" cy="790575"/>
          </a:xfrm>
          <a:prstGeom prst="rect">
            <a:avLst/>
          </a:prstGeom>
          <a:noFill/>
        </p:spPr>
      </p:pic>
      <p:pic>
        <p:nvPicPr>
          <p:cNvPr id="16" name="Picture 4" descr="Kaylie_VISTA_crp260_089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1" y="2514600"/>
            <a:ext cx="1939636" cy="10668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2. </a:t>
            </a:r>
            <a:r>
              <a:rPr lang="en-US" sz="2400" dirty="0" err="1" smtClean="0"/>
              <a:t>KinDetect</a:t>
            </a:r>
            <a:r>
              <a:rPr lang="en-US" sz="2400" dirty="0" smtClean="0"/>
              <a:t>: Kinect Detecting Objects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err="1" smtClean="0"/>
              <a:t>Atif</a:t>
            </a:r>
            <a:r>
              <a:rPr lang="en-US" sz="2000" dirty="0" smtClean="0"/>
              <a:t> Khan, </a:t>
            </a:r>
            <a:r>
              <a:rPr lang="en-US" sz="2000" dirty="0" err="1" smtClean="0"/>
              <a:t>Febin</a:t>
            </a:r>
            <a:r>
              <a:rPr lang="en-US" sz="2000" dirty="0" smtClean="0"/>
              <a:t> Moideen, Juan Lopez (</a:t>
            </a:r>
            <a:r>
              <a:rPr lang="en-US" sz="2000" dirty="0" smtClean="0">
                <a:solidFill>
                  <a:srgbClr val="FF0000"/>
                </a:solidFill>
              </a:rPr>
              <a:t>A Conference Paper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Advisors: Dr. Zhigang Zhu, </a:t>
            </a:r>
            <a:r>
              <a:rPr lang="en-US" sz="2000" dirty="0" err="1" smtClean="0"/>
              <a:t>Wai</a:t>
            </a:r>
            <a:r>
              <a:rPr lang="en-US" sz="2000" dirty="0" smtClean="0"/>
              <a:t> </a:t>
            </a:r>
            <a:r>
              <a:rPr lang="en-US" sz="2000" dirty="0" err="1" smtClean="0"/>
              <a:t>Khoo</a:t>
            </a:r>
            <a:endParaRPr lang="en-US" sz="2000" dirty="0" smtClean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1597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1506"/>
          <a:stretch>
            <a:fillRect/>
          </a:stretch>
        </p:blipFill>
        <p:spPr bwMode="auto">
          <a:xfrm>
            <a:off x="2667000" y="2667000"/>
            <a:ext cx="18573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path_NEW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7000"/>
            <a:ext cx="2819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real tim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4114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4953000" y="4800600"/>
            <a:ext cx="3886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A. Khan, F. Moideen, W. Khoo, Z. Zhu, and J. Lopez, </a:t>
            </a:r>
            <a:r>
              <a:rPr lang="en-US" sz="1400" dirty="0" err="1" smtClean="0">
                <a:solidFill>
                  <a:srgbClr val="0000FF"/>
                </a:solidFill>
              </a:rPr>
              <a:t>KinDetect</a:t>
            </a:r>
            <a:r>
              <a:rPr lang="en-US" sz="1400" dirty="0" smtClean="0">
                <a:solidFill>
                  <a:srgbClr val="0000FF"/>
                </a:solidFill>
              </a:rPr>
              <a:t>: Kinect Detecting Objects </a:t>
            </a:r>
            <a:r>
              <a:rPr lang="en-US" sz="1400" i="1" dirty="0" smtClean="0">
                <a:solidFill>
                  <a:srgbClr val="0000FF"/>
                </a:solidFill>
              </a:rPr>
              <a:t>, 13th International Conference on Computers Helping People with Special Needs,</a:t>
            </a:r>
            <a:r>
              <a:rPr lang="en-US" sz="1400" dirty="0" smtClean="0">
                <a:solidFill>
                  <a:srgbClr val="0000FF"/>
                </a:solidFill>
              </a:rPr>
              <a:t> 7383, </a:t>
            </a:r>
            <a:r>
              <a:rPr lang="en-US" sz="1400" dirty="0" err="1" smtClean="0">
                <a:solidFill>
                  <a:srgbClr val="0000FF"/>
                </a:solidFill>
              </a:rPr>
              <a:t>Miesenberger</a:t>
            </a:r>
            <a:r>
              <a:rPr lang="en-US" sz="1400" dirty="0" smtClean="0">
                <a:solidFill>
                  <a:srgbClr val="0000FF"/>
                </a:solidFill>
              </a:rPr>
              <a:t>, Klaus and </a:t>
            </a:r>
            <a:r>
              <a:rPr lang="en-US" sz="1400" dirty="0" err="1" smtClean="0">
                <a:solidFill>
                  <a:srgbClr val="0000FF"/>
                </a:solidFill>
              </a:rPr>
              <a:t>Karshmer</a:t>
            </a:r>
            <a:r>
              <a:rPr lang="en-US" sz="1400" dirty="0" smtClean="0">
                <a:solidFill>
                  <a:srgbClr val="0000FF"/>
                </a:solidFill>
              </a:rPr>
              <a:t>, Arthur and </a:t>
            </a:r>
            <a:r>
              <a:rPr lang="en-US" sz="1400" dirty="0" err="1" smtClean="0">
                <a:solidFill>
                  <a:srgbClr val="0000FF"/>
                </a:solidFill>
              </a:rPr>
              <a:t>Penaz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Petr</a:t>
            </a:r>
            <a:r>
              <a:rPr lang="en-US" sz="1400" dirty="0" smtClean="0">
                <a:solidFill>
                  <a:srgbClr val="0000FF"/>
                </a:solidFill>
              </a:rPr>
              <a:t> and </a:t>
            </a:r>
            <a:r>
              <a:rPr lang="en-US" sz="1400" dirty="0" err="1" smtClean="0">
                <a:solidFill>
                  <a:srgbClr val="0000FF"/>
                </a:solidFill>
              </a:rPr>
              <a:t>Zagler</a:t>
            </a:r>
            <a:r>
              <a:rPr lang="en-US" sz="1400" dirty="0" smtClean="0">
                <a:solidFill>
                  <a:srgbClr val="0000FF"/>
                </a:solidFill>
              </a:rPr>
              <a:t>, Wolfgang, Springer Berlin Heidelberg, Linz, Austria, July 11-13, 2012 , 588-595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3. Location and Navigation Evaluation in a Mapped Building Environment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915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Joey Knapp Eric L. Seidel </a:t>
            </a:r>
            <a:r>
              <a:rPr lang="en-US" sz="2000" dirty="0" err="1" smtClean="0"/>
              <a:t>Suri</a:t>
            </a:r>
            <a:r>
              <a:rPr lang="en-US" sz="2000" dirty="0" smtClean="0"/>
              <a:t> </a:t>
            </a:r>
            <a:r>
              <a:rPr lang="en-US" sz="2000" dirty="0" err="1" smtClean="0"/>
              <a:t>Wigder</a:t>
            </a:r>
            <a:r>
              <a:rPr lang="en-US" sz="2000" dirty="0" smtClean="0"/>
              <a:t>  (</a:t>
            </a:r>
            <a:r>
              <a:rPr lang="en-US" sz="2000" dirty="0" smtClean="0">
                <a:solidFill>
                  <a:srgbClr val="FF0000"/>
                </a:solidFill>
              </a:rPr>
              <a:t>lead to a journal paper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Advisors: Wai Khoo, Edgardo Molina, Zhigang Zhu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4408138" cy="3352800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914400" y="2286000"/>
            <a:ext cx="7772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Microsoft Robotics Studio -&gt; Unity 3D (some work done after capstone)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6" name="Group 22"/>
          <p:cNvGrpSpPr/>
          <p:nvPr/>
        </p:nvGrpSpPr>
        <p:grpSpPr>
          <a:xfrm>
            <a:off x="5183401" y="2743200"/>
            <a:ext cx="3960599" cy="3585865"/>
            <a:chOff x="990600" y="1905000"/>
            <a:chExt cx="3960599" cy="3585865"/>
          </a:xfrm>
        </p:grpSpPr>
        <p:grpSp>
          <p:nvGrpSpPr>
            <p:cNvPr id="7" name="Group 18"/>
            <p:cNvGrpSpPr/>
            <p:nvPr/>
          </p:nvGrpSpPr>
          <p:grpSpPr>
            <a:xfrm>
              <a:off x="990600" y="2286000"/>
              <a:ext cx="3960599" cy="2890351"/>
              <a:chOff x="1066800" y="2362200"/>
              <a:chExt cx="3960599" cy="2890351"/>
            </a:xfrm>
          </p:grpSpPr>
          <p:pic>
            <p:nvPicPr>
              <p:cNvPr id="12" name="Picture 4" descr="figure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66800" y="2514600"/>
                <a:ext cx="3657599" cy="2737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5" descr="AerialView_NAC_8th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41399" y="2362200"/>
                <a:ext cx="2286000" cy="9020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4191000"/>
                <a:ext cx="1295400" cy="963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2971800" y="5029200"/>
              <a:ext cx="160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Trajectory plots of 18 human subjects</a:t>
              </a:r>
              <a:endParaRPr lang="en-US" sz="12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5181600"/>
              <a:ext cx="1981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Testing in Unity 3D</a:t>
              </a:r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1905000"/>
              <a:ext cx="1981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A complex hall way in VR</a:t>
              </a:r>
              <a:endParaRPr lang="en-US" sz="12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6324600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>
                <a:solidFill>
                  <a:srgbClr val="0000FF"/>
                </a:solidFill>
              </a:rPr>
              <a:t>Khoo</a:t>
            </a:r>
            <a:r>
              <a:rPr lang="en-US" dirty="0" smtClean="0">
                <a:solidFill>
                  <a:srgbClr val="0000FF"/>
                </a:solidFill>
              </a:rPr>
              <a:t>, W. L., Knapp, J., Palmer, F., Ro, T., &amp; Zhu, Z. </a:t>
            </a:r>
            <a:r>
              <a:rPr lang="en-US" i="1" dirty="0" smtClean="0">
                <a:solidFill>
                  <a:srgbClr val="0000FF"/>
                </a:solidFill>
              </a:rPr>
              <a:t>Journal of Assistive Technologies</a:t>
            </a:r>
            <a:r>
              <a:rPr lang="en-US" dirty="0" smtClean="0">
                <a:solidFill>
                  <a:srgbClr val="0000FF"/>
                </a:solidFill>
              </a:rPr>
              <a:t>. 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Topics of This Year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4. </a:t>
            </a:r>
            <a:r>
              <a:rPr lang="en-US" sz="2400" dirty="0" err="1" smtClean="0"/>
              <a:t>Iris</a:t>
            </a:r>
            <a:r>
              <a:rPr lang="en-US" sz="2400" dirty="0" err="1" smtClean="0">
                <a:latin typeface="Symbol" pitchFamily="18" charset="2"/>
              </a:rPr>
              <a:t>p</a:t>
            </a:r>
            <a:r>
              <a:rPr lang="en-US" sz="2400" dirty="0" smtClean="0"/>
              <a:t>: an ultra-low-cost solution for the blind in the city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Luis </a:t>
            </a:r>
            <a:r>
              <a:rPr lang="en-US" sz="2000" dirty="0" err="1" smtClean="0"/>
              <a:t>Maurad</a:t>
            </a:r>
            <a:r>
              <a:rPr lang="en-US" sz="2000" dirty="0" smtClean="0"/>
              <a:t>, Jason </a:t>
            </a:r>
            <a:r>
              <a:rPr lang="en-US" sz="2000" dirty="0" err="1" smtClean="0"/>
              <a:t>Kwong</a:t>
            </a:r>
            <a:r>
              <a:rPr lang="en-US" sz="2000" dirty="0" smtClean="0"/>
              <a:t>, Jean Sanchez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Project Advisor: Zhigang Zhu, PhD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Irisπ</a:t>
            </a:r>
            <a:r>
              <a:rPr lang="en-US" sz="2000" dirty="0" smtClean="0"/>
              <a:t> was built using the following components: </a:t>
            </a:r>
          </a:p>
          <a:p>
            <a:pPr lvl="1"/>
            <a:r>
              <a:rPr lang="en-US" sz="1600" dirty="0" smtClean="0"/>
              <a:t>Laptop running Linux (as a replacement for the originally planned Raspberry Pi)</a:t>
            </a:r>
          </a:p>
          <a:p>
            <a:pPr lvl="1"/>
            <a:r>
              <a:rPr lang="en-US" sz="1600" dirty="0" smtClean="0"/>
              <a:t>USB Endoscope Camera x2</a:t>
            </a:r>
          </a:p>
          <a:p>
            <a:pPr lvl="1"/>
            <a:r>
              <a:rPr lang="en-US" sz="1600" dirty="0" smtClean="0"/>
              <a:t>USB Numeric Keypad</a:t>
            </a:r>
          </a:p>
          <a:p>
            <a:pPr lvl="1"/>
            <a:r>
              <a:rPr lang="en-US" sz="1600" dirty="0" smtClean="0"/>
              <a:t>Small Speaker </a:t>
            </a:r>
          </a:p>
          <a:p>
            <a:pPr lvl="1"/>
            <a:r>
              <a:rPr lang="en-US" sz="1600" dirty="0" smtClean="0"/>
              <a:t>Sunglasses</a:t>
            </a:r>
          </a:p>
          <a:p>
            <a:r>
              <a:rPr lang="en-US" sz="2000" dirty="0" smtClean="0"/>
              <a:t> </a:t>
            </a:r>
            <a:r>
              <a:rPr lang="en-US" sz="2000" b="1" dirty="0" smtClean="0"/>
              <a:t>Development Tools</a:t>
            </a:r>
            <a:endParaRPr lang="en-US" sz="2000" dirty="0" smtClean="0"/>
          </a:p>
          <a:p>
            <a:pPr lvl="1"/>
            <a:r>
              <a:rPr lang="en-US" sz="1600" dirty="0" smtClean="0"/>
              <a:t>OpenCV(C++) v.2.3</a:t>
            </a:r>
          </a:p>
          <a:p>
            <a:pPr lvl="1"/>
            <a:r>
              <a:rPr lang="en-US" sz="1600" dirty="0" smtClean="0"/>
              <a:t>Qt Creator</a:t>
            </a:r>
          </a:p>
          <a:p>
            <a:pPr lvl="1"/>
            <a:r>
              <a:rPr lang="en-US" sz="1600" dirty="0" err="1" smtClean="0"/>
              <a:t>Flite</a:t>
            </a:r>
            <a:r>
              <a:rPr lang="en-US" sz="1600" dirty="0" smtClean="0"/>
              <a:t> Speech Synthesis System</a:t>
            </a:r>
          </a:p>
          <a:p>
            <a:pPr lvl="1"/>
            <a:r>
              <a:rPr lang="en-US" sz="1600" dirty="0" err="1" smtClean="0"/>
              <a:t>Gcc</a:t>
            </a:r>
            <a:r>
              <a:rPr lang="en-US" sz="1600" dirty="0" smtClean="0"/>
              <a:t> Compiler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1676400"/>
            <a:ext cx="838200" cy="838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3810000" y="3581400"/>
            <a:ext cx="4794885" cy="1524000"/>
            <a:chOff x="3810000" y="3352800"/>
            <a:chExt cx="4794885" cy="15240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3285" y="3352800"/>
              <a:ext cx="1371600" cy="1524000"/>
            </a:xfrm>
            <a:prstGeom prst="rect">
              <a:avLst/>
            </a:prstGeom>
            <a:noFill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0" y="3352800"/>
              <a:ext cx="1455626" cy="1447800"/>
            </a:xfrm>
            <a:prstGeom prst="rect">
              <a:avLst/>
            </a:prstGeom>
            <a:noFill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3352800"/>
              <a:ext cx="1514475" cy="14668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/>
              <a:t>Projects </a:t>
            </a:r>
            <a:r>
              <a:rPr lang="en-US" sz="3200" dirty="0"/>
              <a:t>(2011 and 2012)</a:t>
            </a:r>
            <a:endParaRPr lang="en-US" sz="3200" dirty="0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2011-2012 Cohort</a:t>
            </a:r>
          </a:p>
          <a:p>
            <a:r>
              <a:rPr lang="en-US" sz="1800" dirty="0" smtClean="0"/>
              <a:t>1 </a:t>
            </a:r>
            <a:r>
              <a:rPr lang="en-US" sz="1800" dirty="0">
                <a:solidFill>
                  <a:srgbClr val="0000FF"/>
                </a:solidFill>
              </a:rPr>
              <a:t>V.I.S.T.A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r>
              <a:rPr lang="en-US" sz="1800" dirty="0" smtClean="0"/>
              <a:t>: </a:t>
            </a:r>
            <a:r>
              <a:rPr lang="en-US" sz="1800" dirty="0" err="1" smtClean="0"/>
              <a:t>Vibro</a:t>
            </a:r>
            <a:r>
              <a:rPr lang="en-US" sz="1800" dirty="0" smtClean="0"/>
              <a:t>-tactile Intelligent System for Travelling Aid: a Wearable Alternative (</a:t>
            </a:r>
            <a:r>
              <a:rPr lang="en-US" sz="1800" dirty="0" smtClean="0">
                <a:solidFill>
                  <a:srgbClr val="FF0000"/>
                </a:solidFill>
              </a:rPr>
              <a:t>Kaylie First Place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2. </a:t>
            </a:r>
            <a:r>
              <a:rPr lang="en-US" sz="1800" dirty="0" err="1" smtClean="0">
                <a:solidFill>
                  <a:srgbClr val="0000FF"/>
                </a:solidFill>
              </a:rPr>
              <a:t>KinDetect</a:t>
            </a:r>
            <a:r>
              <a:rPr lang="en-US" sz="1800" dirty="0" smtClean="0"/>
              <a:t>: Kinect Detecting Objects (</a:t>
            </a:r>
            <a:r>
              <a:rPr lang="en-US" sz="1800" dirty="0" smtClean="0">
                <a:solidFill>
                  <a:srgbClr val="FF0000"/>
                </a:solidFill>
              </a:rPr>
              <a:t>an ICCHP 2012 Paper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3. </a:t>
            </a:r>
            <a:r>
              <a:rPr lang="en-US" sz="1800" dirty="0" smtClean="0">
                <a:solidFill>
                  <a:srgbClr val="0000FF"/>
                </a:solidFill>
              </a:rPr>
              <a:t>LANE</a:t>
            </a:r>
            <a:r>
              <a:rPr lang="en-US" sz="1800" dirty="0" smtClean="0"/>
              <a:t>: Location and Navigation Evaluation in a Mapped Building Environment</a:t>
            </a:r>
          </a:p>
          <a:p>
            <a:r>
              <a:rPr lang="en-US" sz="1800" dirty="0" smtClean="0"/>
              <a:t>4.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Iris</a:t>
            </a:r>
            <a:r>
              <a:rPr lang="en-US" sz="1800" dirty="0" err="1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800" dirty="0" smtClean="0"/>
              <a:t>: an ultra-low-cost solution for the blind in the city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2012-2013 Cohort  </a:t>
            </a:r>
            <a:r>
              <a:rPr lang="en-US" sz="2000" b="1" dirty="0">
                <a:solidFill>
                  <a:srgbClr val="0000FF"/>
                </a:solidFill>
              </a:rPr>
              <a:t>-</a:t>
            </a:r>
            <a:r>
              <a:rPr lang="en-US" sz="2000" b="1" dirty="0" smtClean="0">
                <a:solidFill>
                  <a:srgbClr val="0000FF"/>
                </a:solidFill>
              </a:rPr>
              <a:t>&gt;</a:t>
            </a:r>
            <a:r>
              <a:rPr lang="en-US" sz="1800" dirty="0">
                <a:solidFill>
                  <a:srgbClr val="FF0000"/>
                </a:solidFill>
              </a:rPr>
              <a:t>2013 Edition of the NSF Projects to Aid Persons with Disabilities (ed. John </a:t>
            </a:r>
            <a:r>
              <a:rPr lang="en-US" sz="1800" dirty="0" err="1">
                <a:solidFill>
                  <a:srgbClr val="FF0000"/>
                </a:solidFill>
              </a:rPr>
              <a:t>Enderle</a:t>
            </a:r>
            <a:r>
              <a:rPr lang="en-US" sz="1800" dirty="0">
                <a:solidFill>
                  <a:srgbClr val="FF0000"/>
                </a:solidFill>
              </a:rPr>
              <a:t>) 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r>
              <a:rPr lang="en-US" sz="1800" b="1" dirty="0" smtClean="0"/>
              <a:t>5. </a:t>
            </a:r>
            <a:r>
              <a:rPr lang="en-US" sz="1800" b="1" dirty="0" smtClean="0">
                <a:solidFill>
                  <a:srgbClr val="0000FF"/>
                </a:solidFill>
              </a:rPr>
              <a:t>Smart House</a:t>
            </a:r>
            <a:r>
              <a:rPr lang="en-US" sz="1800" b="1" dirty="0" smtClean="0"/>
              <a:t> for All</a:t>
            </a:r>
          </a:p>
          <a:p>
            <a:r>
              <a:rPr lang="en-US" sz="1800" b="1" dirty="0" smtClean="0"/>
              <a:t>6. A Low-cost Outdoor </a:t>
            </a:r>
            <a:r>
              <a:rPr lang="en-US" sz="1800" b="1" dirty="0" smtClean="0">
                <a:solidFill>
                  <a:srgbClr val="0000FF"/>
                </a:solidFill>
              </a:rPr>
              <a:t>Assistive Navigation</a:t>
            </a:r>
            <a:r>
              <a:rPr lang="en-US" sz="1800" b="1" dirty="0" smtClean="0"/>
              <a:t> System for Blind People</a:t>
            </a:r>
          </a:p>
          <a:p>
            <a:r>
              <a:rPr lang="en-US" sz="1800" b="1" dirty="0" smtClean="0"/>
              <a:t>7. </a:t>
            </a:r>
            <a:r>
              <a:rPr lang="en-US" sz="1800" b="1" dirty="0" smtClean="0">
                <a:solidFill>
                  <a:srgbClr val="0000FF"/>
                </a:solidFill>
              </a:rPr>
              <a:t>Smartphone</a:t>
            </a:r>
            <a:r>
              <a:rPr lang="en-US" sz="1800" b="1" dirty="0" smtClean="0"/>
              <a:t>-Based Indoor Navigation for the Visually Impaired</a:t>
            </a:r>
          </a:p>
          <a:p>
            <a:r>
              <a:rPr lang="en-US" sz="1800" b="1" dirty="0" smtClean="0"/>
              <a:t>8. Electronic Travel Aid for the Visually Impaired With a Depth Sensor and </a:t>
            </a:r>
            <a:r>
              <a:rPr lang="en-US" sz="1800" b="1" dirty="0" smtClean="0">
                <a:solidFill>
                  <a:srgbClr val="0000FF"/>
                </a:solidFill>
              </a:rPr>
              <a:t>Vibrotactile Belt</a:t>
            </a:r>
          </a:p>
          <a:p>
            <a:r>
              <a:rPr lang="en-US" sz="1800" b="1" dirty="0" smtClean="0"/>
              <a:t>9. 3D and Image Stitching with the </a:t>
            </a:r>
            <a:r>
              <a:rPr lang="en-US" sz="1800" b="1" dirty="0" err="1" smtClean="0">
                <a:solidFill>
                  <a:srgbClr val="0000FF"/>
                </a:solidFill>
              </a:rPr>
              <a:t>Lytro</a:t>
            </a:r>
            <a:r>
              <a:rPr lang="en-US" sz="1800" b="1" dirty="0" smtClean="0"/>
              <a:t> Light-Field Camera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69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5. Smart House for All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Karim</a:t>
            </a:r>
            <a:r>
              <a:rPr lang="en-US" sz="2000" dirty="0" smtClean="0"/>
              <a:t> </a:t>
            </a:r>
            <a:r>
              <a:rPr lang="en-US" sz="2000" dirty="0" err="1" smtClean="0"/>
              <a:t>Abdelrazek</a:t>
            </a:r>
            <a:r>
              <a:rPr lang="en-US" sz="2000" dirty="0" smtClean="0"/>
              <a:t> , David Leonard, Carlos Chinchilla, </a:t>
            </a:r>
            <a:r>
              <a:rPr lang="en-US" sz="2000" dirty="0" err="1" smtClean="0"/>
              <a:t>Hery</a:t>
            </a:r>
            <a:r>
              <a:rPr lang="en-US" sz="2000" dirty="0" smtClean="0"/>
              <a:t> </a:t>
            </a:r>
            <a:r>
              <a:rPr lang="en-US" sz="2000" dirty="0" err="1" smtClean="0"/>
              <a:t>Ratsimihah</a:t>
            </a:r>
            <a:r>
              <a:rPr lang="en-US" sz="2000" dirty="0" smtClean="0"/>
              <a:t>, Michael </a:t>
            </a:r>
            <a:r>
              <a:rPr lang="en-US" sz="2000" dirty="0" err="1" smtClean="0"/>
              <a:t>Klein,Chirag</a:t>
            </a:r>
            <a:r>
              <a:rPr lang="en-US" sz="2000" dirty="0" smtClean="0"/>
              <a:t> Shah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Professors: Dr. Zhigang Zhu, Department of Computer Science, Dr. Jizhong Xiao, Department of Electrical Engineering</a:t>
            </a:r>
          </a:p>
        </p:txBody>
      </p:sp>
      <p:pic>
        <p:nvPicPr>
          <p:cNvPr id="4" name="Picture 3" descr="D:\GARDE-2011-2012\Report-2013\Figure.SH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276600"/>
            <a:ext cx="4419600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GARDE-2011-2012\Report-2013\Figure.SH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717925"/>
            <a:ext cx="25146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29200" y="5257800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Our </a:t>
            </a:r>
            <a:r>
              <a:rPr lang="en-US" dirty="0" err="1" smtClean="0"/>
              <a:t>iOS</a:t>
            </a:r>
            <a:r>
              <a:rPr lang="en-US" dirty="0" smtClean="0"/>
              <a:t> app with three types of views: list view, tile view and gesture recognizer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6. A Low-cost Outdoor Assistive Navigation System for Blind People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676400"/>
            <a:ext cx="8915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Kevin </a:t>
            </a:r>
            <a:r>
              <a:rPr lang="en-US" sz="2000" dirty="0" err="1" smtClean="0"/>
              <a:t>Ramdath</a:t>
            </a:r>
            <a:r>
              <a:rPr lang="en-US" sz="2000" dirty="0" smtClean="0"/>
              <a:t>, Manor </a:t>
            </a:r>
            <a:r>
              <a:rPr lang="en-US" sz="2000" dirty="0" err="1" smtClean="0"/>
              <a:t>Iosilevish</a:t>
            </a:r>
            <a:r>
              <a:rPr lang="en-US" sz="2000" dirty="0" smtClean="0"/>
              <a:t>, </a:t>
            </a:r>
            <a:r>
              <a:rPr lang="en-US" sz="2000" dirty="0" err="1" smtClean="0"/>
              <a:t>Dharmdeo</a:t>
            </a:r>
            <a:r>
              <a:rPr lang="en-US" sz="2000" dirty="0" smtClean="0"/>
              <a:t> Sigh, </a:t>
            </a:r>
            <a:r>
              <a:rPr lang="en-US" sz="2000" dirty="0" err="1" smtClean="0"/>
              <a:t>Anastasis</a:t>
            </a:r>
            <a:r>
              <a:rPr lang="en-US" sz="2000" dirty="0" smtClean="0"/>
              <a:t> </a:t>
            </a:r>
            <a:r>
              <a:rPr lang="en-US" sz="2000" dirty="0" err="1" smtClean="0"/>
              <a:t>Tsakas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Aries Arditi, Visibility Metrics LLC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Jizhong Xiao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Department of Electrical Engineering</a:t>
            </a:r>
          </a:p>
        </p:txBody>
      </p:sp>
      <p:pic>
        <p:nvPicPr>
          <p:cNvPr id="4" name="Picture 3" descr="C:\Users\Anna\Downloads\schem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62400"/>
            <a:ext cx="4495800" cy="26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286000"/>
            <a:ext cx="17333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257800" y="350520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Bluetooth GPS receiver, Raspberry Pi, Buttons for user interface. </a:t>
            </a:r>
            <a:endParaRPr lang="en-US" dirty="0"/>
          </a:p>
        </p:txBody>
      </p:sp>
      <p:pic>
        <p:nvPicPr>
          <p:cNvPr id="7" name="Picture 6" descr="C:\Users\Anna\Desktop\p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" y="55626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navigation result in residential area with reliable GPS signal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7. Smartphone-Based Indoor Navigation for the Visually Impaired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6248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Yuriy</a:t>
            </a:r>
            <a:r>
              <a:rPr lang="en-US" sz="2000" dirty="0" smtClean="0"/>
              <a:t> </a:t>
            </a:r>
            <a:r>
              <a:rPr lang="en-US" sz="2000" dirty="0" err="1" smtClean="0"/>
              <a:t>Stejko</a:t>
            </a:r>
            <a:r>
              <a:rPr lang="en-US" sz="2000" dirty="0" smtClean="0"/>
              <a:t>, </a:t>
            </a:r>
            <a:r>
              <a:rPr lang="en-US" sz="2000" dirty="0" err="1" smtClean="0"/>
              <a:t>Qiang</a:t>
            </a:r>
            <a:r>
              <a:rPr lang="en-US" sz="2000" dirty="0" smtClean="0"/>
              <a:t> Wang, Linda Wong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IN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676400"/>
            <a:ext cx="236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257800" y="3505200"/>
          <a:ext cx="3733799" cy="1822704"/>
        </p:xfrm>
        <a:graphic>
          <a:graphicData uri="http://schemas.openxmlformats.org/drawingml/2006/table">
            <a:tbl>
              <a:tblPr/>
              <a:tblGrid>
                <a:gridCol w="838199"/>
                <a:gridCol w="1219200"/>
                <a:gridCol w="685801"/>
                <a:gridCol w="990599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Distance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Average 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Measured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Error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Standard Deviation</a:t>
                      </a:r>
                      <a:endParaRPr lang="en-US" sz="12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6.535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8.9%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0.447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12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12.827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6.9%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0.988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18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18.729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4.0%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0.729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24 m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24.484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2.0%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0.971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30 m</a:t>
                      </a:r>
                      <a:endParaRPr lang="en-US" sz="16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29.947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0.2%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Calibri"/>
                        </a:rPr>
                        <a:t>1.348</a:t>
                      </a:r>
                      <a:endParaRPr lang="en-US" sz="16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57800" y="5334000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Average distance computed, error, and variance over 20 trials using step detection</a:t>
            </a:r>
            <a:endParaRPr lang="en-US" dirty="0"/>
          </a:p>
        </p:txBody>
      </p:sp>
      <p:pic>
        <p:nvPicPr>
          <p:cNvPr id="8" name="Picture 7" descr="C:\Users\Linda\Dropbox\Shared\summar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51054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8.Electronic Travel Aid for the Visually Impaired With a Depth Sensor and Vibrotactile Belt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</a:t>
            </a:r>
            <a:r>
              <a:rPr lang="en-US" sz="2000" dirty="0" err="1" smtClean="0"/>
              <a:t>Raymon</a:t>
            </a:r>
            <a:r>
              <a:rPr lang="en-US" sz="2000" dirty="0" smtClean="0"/>
              <a:t> </a:t>
            </a:r>
            <a:r>
              <a:rPr lang="en-US" sz="2000" dirty="0" err="1" smtClean="0"/>
              <a:t>Ang</a:t>
            </a:r>
            <a:r>
              <a:rPr lang="en-US" sz="2000" dirty="0" smtClean="0"/>
              <a:t>, Serge </a:t>
            </a:r>
            <a:r>
              <a:rPr lang="en-US" sz="2000" dirty="0" err="1" smtClean="0"/>
              <a:t>Armond</a:t>
            </a:r>
            <a:r>
              <a:rPr lang="en-US" sz="2000" dirty="0" smtClean="0"/>
              <a:t>, </a:t>
            </a:r>
            <a:r>
              <a:rPr lang="en-US" sz="2000" dirty="0" err="1" smtClean="0"/>
              <a:t>Gaurav</a:t>
            </a:r>
            <a:r>
              <a:rPr lang="en-US" sz="2000" dirty="0" smtClean="0"/>
              <a:t> </a:t>
            </a:r>
            <a:r>
              <a:rPr lang="en-US" sz="2000" dirty="0" err="1" smtClean="0"/>
              <a:t>Munjal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DV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590800"/>
            <a:ext cx="2743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09600" y="5410200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Our depth-vibro ETA system:  Xtion Pro Depth Sensor (top left), Raspberry Pi with enclosure (middle left),  our Vibrotactile belt connected to an Arduino Mega  (bottom-left) and testing system on a visually Impaired user (right)</a:t>
            </a:r>
            <a:endParaRPr lang="en-US" sz="1400" dirty="0"/>
          </a:p>
        </p:txBody>
      </p:sp>
      <p:pic>
        <p:nvPicPr>
          <p:cNvPr id="10" name="Picture 9" descr="D:\GARDE-2011-2012\Report-2013\Figure.DV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46609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9. 3D and Image Stitching with the </a:t>
            </a:r>
            <a:r>
              <a:rPr lang="en-US" sz="2400" dirty="0" err="1" smtClean="0"/>
              <a:t>Lytro</a:t>
            </a:r>
            <a:r>
              <a:rPr lang="en-US" sz="2400" dirty="0" smtClean="0"/>
              <a:t> Light-Field Camera </a:t>
            </a:r>
          </a:p>
        </p:txBody>
      </p:sp>
      <p:sp>
        <p:nvSpPr>
          <p:cNvPr id="14339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Designers: William Lu, Wan Kim </a:t>
            </a:r>
            <a:r>
              <a:rPr lang="en-US" sz="2000" dirty="0" err="1" smtClean="0"/>
              <a:t>Mok</a:t>
            </a:r>
            <a:r>
              <a:rPr lang="en-US" sz="2000" dirty="0" smtClean="0"/>
              <a:t>, Jeremy Neiman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Client Coordinator: Barbara Campbell, NYS Commission for the Blind</a:t>
            </a:r>
          </a:p>
          <a:p>
            <a:pPr eaLnBrk="1" hangingPunct="1">
              <a:lnSpc>
                <a:spcPct val="90000"/>
              </a:lnSpc>
              <a:buSzPct val="90000"/>
              <a:buFont typeface="Arial" charset="0"/>
              <a:buChar char="•"/>
              <a:defRPr/>
            </a:pPr>
            <a:r>
              <a:rPr lang="en-US" sz="2000" dirty="0" smtClean="0"/>
              <a:t>Supervising Professor: Dr. Zhigang Zhu</a:t>
            </a:r>
          </a:p>
        </p:txBody>
      </p:sp>
      <p:pic>
        <p:nvPicPr>
          <p:cNvPr id="4" name="Picture 3" descr="D:\GARDE-2011-2012\Report-2013\Figure.L3.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971800"/>
            <a:ext cx="3364865" cy="162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GARDE-2011-2012\Report-2013\Figure.L3.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743200"/>
            <a:ext cx="427926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2028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600200"/>
          </a:xfrm>
        </p:spPr>
        <p:txBody>
          <a:bodyPr/>
          <a:lstStyle/>
          <a:p>
            <a:r>
              <a:rPr lang="en-US" sz="1600" b="1" dirty="0">
                <a:solidFill>
                  <a:srgbClr val="0000FF"/>
                </a:solidFill>
              </a:rPr>
              <a:t>CS/</a:t>
            </a:r>
            <a:r>
              <a:rPr lang="en-US" sz="1600" b="1" dirty="0" err="1">
                <a:solidFill>
                  <a:srgbClr val="0000FF"/>
                </a:solidFill>
              </a:rPr>
              <a:t>CpE</a:t>
            </a:r>
            <a:r>
              <a:rPr lang="en-US" sz="1600" b="1" dirty="0">
                <a:solidFill>
                  <a:srgbClr val="0000FF"/>
                </a:solidFill>
              </a:rPr>
              <a:t>/</a:t>
            </a:r>
            <a:r>
              <a:rPr lang="en-US" sz="1600" b="1" dirty="0" smtClean="0">
                <a:solidFill>
                  <a:srgbClr val="0000FF"/>
                </a:solidFill>
              </a:rPr>
              <a:t>EE/</a:t>
            </a:r>
            <a:r>
              <a:rPr lang="en-US" sz="1600" b="1" dirty="0" err="1" smtClean="0">
                <a:solidFill>
                  <a:srgbClr val="0000FF"/>
                </a:solidFill>
              </a:rPr>
              <a:t>Psy</a:t>
            </a:r>
            <a:r>
              <a:rPr lang="en-US" sz="1600" b="1" dirty="0" smtClean="0">
                <a:solidFill>
                  <a:srgbClr val="0000FF"/>
                </a:solidFill>
              </a:rPr>
              <a:t> </a:t>
            </a:r>
            <a:r>
              <a:rPr lang="en-US" sz="1600" b="1" dirty="0">
                <a:solidFill>
                  <a:srgbClr val="0000FF"/>
                </a:solidFill>
              </a:rPr>
              <a:t>Joint Senior Design Program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Fall </a:t>
            </a:r>
            <a:r>
              <a:rPr lang="en-US" sz="1600" b="1" dirty="0">
                <a:solidFill>
                  <a:srgbClr val="FF0000"/>
                </a:solidFill>
              </a:rPr>
              <a:t>2013-Spring </a:t>
            </a:r>
            <a:r>
              <a:rPr lang="en-US" sz="1600" b="1" dirty="0" smtClean="0">
                <a:solidFill>
                  <a:srgbClr val="FF0000"/>
                </a:solidFill>
              </a:rPr>
              <a:t>2014</a:t>
            </a:r>
            <a:r>
              <a:rPr lang="en-US" sz="2000" b="1" dirty="0" smtClean="0">
                <a:solidFill>
                  <a:srgbClr val="FF0000"/>
                </a:solidFill>
              </a:rPr>
              <a:t/>
            </a:r>
            <a:br>
              <a:rPr lang="en-US" sz="2000" b="1" dirty="0" smtClean="0">
                <a:solidFill>
                  <a:srgbClr val="FF0000"/>
                </a:solidFill>
              </a:rPr>
            </a:br>
            <a:r>
              <a:rPr lang="en-US" sz="2000" b="1" dirty="0" smtClean="0"/>
              <a:t>Smart </a:t>
            </a:r>
            <a:r>
              <a:rPr lang="en-US" sz="2000" b="1" dirty="0"/>
              <a:t>Living and Assistive Technologies for People in </a:t>
            </a:r>
            <a:r>
              <a:rPr lang="en-US" sz="2000" b="1" dirty="0" smtClean="0"/>
              <a:t>Need</a:t>
            </a:r>
            <a:br>
              <a:rPr lang="en-US" sz="2000" b="1" dirty="0" smtClean="0"/>
            </a:b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400" dirty="0" smtClean="0"/>
              <a:t>Instructors: Zhigang Zhu (CS), </a:t>
            </a:r>
            <a:r>
              <a:rPr lang="en-US" sz="1400" dirty="0" err="1" smtClean="0"/>
              <a:t>Jizhong</a:t>
            </a:r>
            <a:r>
              <a:rPr lang="en-US" sz="1400" dirty="0" smtClean="0"/>
              <a:t> Xiao (EE), Tony Ro (</a:t>
            </a:r>
            <a:r>
              <a:rPr lang="en-US" sz="1400" dirty="0" err="1" smtClean="0"/>
              <a:t>Psy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smtClean="0"/>
              <a:t>Projector Mentors: </a:t>
            </a:r>
            <a:r>
              <a:rPr lang="en-US" sz="1400" dirty="0" err="1" smtClean="0"/>
              <a:t>Xudong</a:t>
            </a:r>
            <a:r>
              <a:rPr lang="en-US" sz="1400" dirty="0" smtClean="0"/>
              <a:t> Li, Edgardo Molina, Wai L. Khoo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The City College of New York, NAC 4/115, May 15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(Thursday), 12:00 pm – 3:00 pm</a:t>
            </a:r>
            <a:br>
              <a:rPr lang="en-US" sz="1400" b="1" dirty="0" smtClean="0"/>
            </a:br>
            <a:r>
              <a:rPr lang="en-US" sz="1400" b="1" dirty="0" smtClean="0">
                <a:solidFill>
                  <a:srgbClr val="800000"/>
                </a:solidFill>
              </a:rPr>
              <a:t>A light lunch will be provided. Demos will be shown at the end of the presentations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789219"/>
              </p:ext>
            </p:extLst>
          </p:nvPr>
        </p:nvGraphicFramePr>
        <p:xfrm>
          <a:off x="228601" y="2438400"/>
          <a:ext cx="8763000" cy="31546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6799"/>
                <a:gridCol w="3276600"/>
                <a:gridCol w="4419601"/>
              </a:tblGrid>
              <a:tr h="3048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Time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Presenters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Titles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59229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12:30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Jorge </a:t>
                      </a:r>
                      <a:r>
                        <a:rPr lang="en-US" sz="1400" dirty="0" err="1" smtClean="0"/>
                        <a:t>Yau</a:t>
                      </a:r>
                      <a:r>
                        <a:rPr lang="en-US" sz="1400" dirty="0" smtClean="0"/>
                        <a:t> ,Sung </a:t>
                      </a:r>
                      <a:r>
                        <a:rPr lang="en-US" sz="1400" dirty="0" err="1" smtClean="0"/>
                        <a:t>Hoon</a:t>
                      </a:r>
                      <a:r>
                        <a:rPr lang="en-US" sz="1400" dirty="0" smtClean="0"/>
                        <a:t> Kim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3D Sound Graphing</a:t>
                      </a:r>
                      <a:endParaRPr lang="en-US" sz="1400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12:45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Keya </a:t>
                      </a:r>
                      <a:r>
                        <a:rPr lang="en-US" sz="1400" dirty="0" err="1" smtClean="0"/>
                        <a:t>Bhowmik,Naing</a:t>
                      </a:r>
                      <a:r>
                        <a:rPr lang="en-US" sz="1400" dirty="0" smtClean="0"/>
                        <a:t> Tint, </a:t>
                      </a:r>
                      <a:r>
                        <a:rPr lang="en-US" sz="1400" dirty="0" err="1" smtClean="0"/>
                        <a:t>Miron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Veryanskiy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Assistive Photography</a:t>
                      </a:r>
                      <a:endParaRPr lang="en-US" sz="1400" dirty="0"/>
                    </a:p>
                  </a:txBody>
                  <a:tcPr/>
                </a:tc>
              </a:tr>
              <a:tr h="34181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01:00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/>
                        <a:t>Owais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Naeem</a:t>
                      </a:r>
                      <a:r>
                        <a:rPr lang="en-US" sz="1400" dirty="0" smtClean="0"/>
                        <a:t>, Luis </a:t>
                      </a:r>
                      <a:r>
                        <a:rPr lang="en-US" sz="1400" dirty="0" err="1" smtClean="0"/>
                        <a:t>Disla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Fall Prevention for the Elderly (</a:t>
                      </a:r>
                      <a:r>
                        <a:rPr lang="en-US" sz="1400" dirty="0" err="1" smtClean="0">
                          <a:solidFill>
                            <a:srgbClr val="FF0000"/>
                          </a:solidFill>
                        </a:rPr>
                        <a:t>Kaylie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2</a:t>
                      </a:r>
                      <a:r>
                        <a:rPr lang="en-US" sz="1400" baseline="30000" dirty="0" smtClean="0">
                          <a:solidFill>
                            <a:srgbClr val="FF0000"/>
                          </a:solidFill>
                        </a:rPr>
                        <a:t>nd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Prize Team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01:15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/>
                        <a:t>Yeuk</a:t>
                      </a:r>
                      <a:r>
                        <a:rPr lang="en-US" sz="1400" dirty="0" smtClean="0"/>
                        <a:t> Hon Wong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Navigate the web with voice command</a:t>
                      </a:r>
                      <a:endParaRPr lang="en-US" sz="14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01:30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Jason </a:t>
                      </a:r>
                      <a:r>
                        <a:rPr lang="en-US" sz="1400" dirty="0" err="1" smtClean="0"/>
                        <a:t>Zhang,Franco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Pacheco,Jing</a:t>
                      </a:r>
                      <a:r>
                        <a:rPr lang="en-US" sz="1400" dirty="0" smtClean="0"/>
                        <a:t> Chen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Independent Displacement Tracking</a:t>
                      </a:r>
                      <a:endParaRPr lang="en-US" sz="14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01:45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Carlos </a:t>
                      </a:r>
                      <a:r>
                        <a:rPr lang="en-US" sz="1400" dirty="0" err="1" smtClean="0"/>
                        <a:t>Moreaux</a:t>
                      </a:r>
                      <a:r>
                        <a:rPr lang="en-US" sz="1400" dirty="0" smtClean="0"/>
                        <a:t>, Christopher </a:t>
                      </a:r>
                      <a:r>
                        <a:rPr lang="en-US" sz="1400" dirty="0" err="1" smtClean="0"/>
                        <a:t>Balisky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Object Detection with 2D Camera</a:t>
                      </a:r>
                      <a:endParaRPr lang="en-US" sz="14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02:00 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Jose </a:t>
                      </a:r>
                      <a:r>
                        <a:rPr lang="en-US" sz="1400" dirty="0" err="1" smtClean="0"/>
                        <a:t>Chomba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Shaofeng</a:t>
                      </a:r>
                      <a:r>
                        <a:rPr lang="en-US" sz="1400" dirty="0" smtClean="0"/>
                        <a:t> Liu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Blind Reading Text: A mobile application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5000" y="6488668"/>
            <a:ext cx="555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NSF (Award </a:t>
            </a:r>
            <a:r>
              <a:rPr lang="en-US" b="1" dirty="0"/>
              <a:t>#</a:t>
            </a:r>
            <a:r>
              <a:rPr lang="en-US" b="1" dirty="0" smtClean="0"/>
              <a:t>1160046)</a:t>
            </a:r>
            <a:r>
              <a:rPr lang="en-US" dirty="0" smtClean="0"/>
              <a:t>    NCIIA (Award #</a:t>
            </a:r>
            <a:r>
              <a:rPr lang="en-US" b="1" dirty="0"/>
              <a:t>10087-12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lum bright="22000"/>
          </a:blip>
          <a:srcRect/>
          <a:stretch>
            <a:fillRect/>
          </a:stretch>
        </p:blipFill>
        <p:spPr bwMode="auto">
          <a:xfrm>
            <a:off x="5257800" y="5867400"/>
            <a:ext cx="1447800" cy="52603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4" name="Picture 3" descr="ns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38800"/>
            <a:ext cx="1028700" cy="939800"/>
          </a:xfrm>
          <a:prstGeom prst="rect">
            <a:avLst/>
          </a:prstGeom>
        </p:spPr>
      </p:pic>
      <p:pic>
        <p:nvPicPr>
          <p:cNvPr id="7" name="Picture 6" descr="ccny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37859"/>
            <a:ext cx="1676401" cy="6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2014- Spring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1. </a:t>
            </a:r>
            <a:r>
              <a:rPr lang="en-US" sz="2000" dirty="0" err="1">
                <a:solidFill>
                  <a:srgbClr val="0000FF"/>
                </a:solidFill>
              </a:rPr>
              <a:t>SmartCane</a:t>
            </a:r>
            <a:r>
              <a:rPr lang="en-US" sz="2000" dirty="0"/>
              <a:t>: Navigation Using Depth Sensor and Novel Alternative Feedback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2 HAST</a:t>
            </a:r>
            <a:r>
              <a:rPr lang="en-US" sz="2000" dirty="0"/>
              <a:t>: Health and Support for the Visually Impaired using Angel Open Sensor </a:t>
            </a:r>
            <a:r>
              <a:rPr lang="en-US" sz="2000" dirty="0" smtClean="0"/>
              <a:t>Wristband (</a:t>
            </a:r>
            <a:r>
              <a:rPr lang="en-US" sz="2000" dirty="0" smtClean="0">
                <a:solidFill>
                  <a:srgbClr val="FF0000"/>
                </a:solidFill>
              </a:rPr>
              <a:t>Social Innovation Winner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3: </a:t>
            </a:r>
            <a:r>
              <a:rPr lang="en-US" sz="2000" dirty="0" err="1">
                <a:solidFill>
                  <a:srgbClr val="0000FF"/>
                </a:solidFill>
              </a:rPr>
              <a:t>IndoorMapRGB</a:t>
            </a:r>
            <a:r>
              <a:rPr lang="en-US" sz="2000" dirty="0">
                <a:solidFill>
                  <a:srgbClr val="0000FF"/>
                </a:solidFill>
              </a:rPr>
              <a:t>-D</a:t>
            </a:r>
            <a:r>
              <a:rPr lang="en-US" sz="2000" dirty="0"/>
              <a:t>: Indoor Navigation Map Using RGB-</a:t>
            </a:r>
            <a:r>
              <a:rPr lang="en-US" sz="2000" dirty="0" smtClean="0"/>
              <a:t>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4: </a:t>
            </a:r>
            <a:r>
              <a:rPr lang="en-US" sz="2000" dirty="0" err="1">
                <a:solidFill>
                  <a:srgbClr val="0000FF"/>
                </a:solidFill>
              </a:rPr>
              <a:t>FaceConnect</a:t>
            </a:r>
            <a:r>
              <a:rPr lang="en-US" sz="2000" dirty="0"/>
              <a:t>: Face Connect for the Visually Impaired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5: </a:t>
            </a:r>
            <a:r>
              <a:rPr lang="en-US" sz="2000" dirty="0" err="1">
                <a:solidFill>
                  <a:srgbClr val="0000FF"/>
                </a:solidFill>
              </a:rPr>
              <a:t>AndriodVE</a:t>
            </a:r>
            <a:r>
              <a:rPr lang="en-US" sz="2000" dirty="0"/>
              <a:t>: A Mobile Android Virtual Environment for Cognitive Mapping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6: </a:t>
            </a:r>
            <a:r>
              <a:rPr lang="en-US" sz="2000" dirty="0" smtClean="0">
                <a:solidFill>
                  <a:srgbClr val="0000FF"/>
                </a:solidFill>
              </a:rPr>
              <a:t>OWL</a:t>
            </a:r>
            <a:r>
              <a:rPr lang="en-US" sz="2000" dirty="0" smtClean="0"/>
              <a:t>: Reading </a:t>
            </a:r>
            <a:r>
              <a:rPr lang="en-US" sz="2000" dirty="0"/>
              <a:t>On-the-Go for the Blind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7: </a:t>
            </a:r>
            <a:r>
              <a:rPr lang="en-US" sz="2000" dirty="0" err="1">
                <a:solidFill>
                  <a:srgbClr val="0000FF"/>
                </a:solidFill>
              </a:rPr>
              <a:t>NFCPublic</a:t>
            </a:r>
            <a:r>
              <a:rPr lang="en-US" sz="2000" dirty="0"/>
              <a:t>: NFC Tags to Provide Information in Public Settings Using a Smart </a:t>
            </a:r>
            <a:r>
              <a:rPr lang="en-US" sz="2000" dirty="0" smtClean="0"/>
              <a:t>Phone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8: </a:t>
            </a:r>
            <a:r>
              <a:rPr lang="en-US" sz="2000" dirty="0" err="1">
                <a:solidFill>
                  <a:srgbClr val="0000FF"/>
                </a:solidFill>
              </a:rPr>
              <a:t>GorceryDetect</a:t>
            </a:r>
            <a:r>
              <a:rPr lang="en-US" sz="2000" dirty="0"/>
              <a:t>: Grocery Detection for the </a:t>
            </a:r>
            <a:r>
              <a:rPr lang="en-US" sz="2000" dirty="0" smtClean="0"/>
              <a:t>Blind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Team </a:t>
            </a:r>
            <a:r>
              <a:rPr lang="en-US" sz="2000" dirty="0">
                <a:solidFill>
                  <a:srgbClr val="0000FF"/>
                </a:solidFill>
              </a:rPr>
              <a:t>9: </a:t>
            </a:r>
            <a:r>
              <a:rPr lang="en-US" sz="2000" dirty="0" err="1">
                <a:solidFill>
                  <a:srgbClr val="0000FF"/>
                </a:solidFill>
              </a:rPr>
              <a:t>AutoPhoto</a:t>
            </a:r>
            <a:r>
              <a:rPr lang="en-US" sz="2000" dirty="0"/>
              <a:t>: Auto Photography With Guided Focus</a:t>
            </a:r>
          </a:p>
        </p:txBody>
      </p:sp>
    </p:spTree>
    <p:extLst>
      <p:ext uri="{BB962C8B-B14F-4D97-AF65-F5344CB8AC3E}">
        <p14:creationId xmlns:p14="http://schemas.microsoft.com/office/powerpoint/2010/main" val="56840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2015- Spring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1. </a:t>
            </a:r>
            <a:r>
              <a:rPr lang="en-US" sz="1800" dirty="0" smtClean="0">
                <a:solidFill>
                  <a:srgbClr val="0000FF"/>
                </a:solidFill>
              </a:rPr>
              <a:t>Green Jacket</a:t>
            </a:r>
            <a:r>
              <a:rPr lang="en-US" sz="1800" dirty="0"/>
              <a:t>: a website and mobile app pair that helps </a:t>
            </a:r>
            <a:r>
              <a:rPr lang="en-US" sz="1800" dirty="0" smtClean="0"/>
              <a:t>people with ASD </a:t>
            </a:r>
            <a:r>
              <a:rPr lang="en-US" sz="1800" dirty="0"/>
              <a:t>with ordering food in </a:t>
            </a:r>
            <a:r>
              <a:rPr lang="en-US" sz="1800" dirty="0" smtClean="0"/>
              <a:t>restaurants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CREATE Award</a:t>
            </a:r>
            <a:r>
              <a:rPr lang="en-US" sz="1800" dirty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2 </a:t>
            </a:r>
            <a:r>
              <a:rPr lang="en-US" sz="1800" dirty="0" err="1" smtClean="0">
                <a:solidFill>
                  <a:srgbClr val="0000FF"/>
                </a:solidFill>
              </a:rPr>
              <a:t>CuraWatch</a:t>
            </a:r>
            <a:r>
              <a:rPr lang="en-US" sz="1800" dirty="0"/>
              <a:t>: a time management system designed for community centers and employers who assist in helping ASD </a:t>
            </a:r>
            <a:r>
              <a:rPr lang="en-US" sz="1800" dirty="0" err="1"/>
              <a:t>inviduals</a:t>
            </a:r>
            <a:r>
              <a:rPr lang="en-US" sz="1800" dirty="0"/>
              <a:t> gain and hold onto employment.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CREATE Award</a:t>
            </a:r>
            <a:r>
              <a:rPr lang="en-US" sz="1800" dirty="0" smtClean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3: </a:t>
            </a:r>
            <a:r>
              <a:rPr lang="en-US" sz="1800" dirty="0" smtClean="0">
                <a:solidFill>
                  <a:srgbClr val="0000FF"/>
                </a:solidFill>
              </a:rPr>
              <a:t>GLEAM</a:t>
            </a:r>
            <a:r>
              <a:rPr lang="en-US" sz="1800" dirty="0"/>
              <a:t>: an online therapy model aimed to make mental healthcare more accessible and </a:t>
            </a:r>
            <a:r>
              <a:rPr lang="en-US" sz="1800" dirty="0" smtClean="0"/>
              <a:t>affordable (</a:t>
            </a:r>
            <a:r>
              <a:rPr lang="en-US" sz="1800" dirty="0" smtClean="0">
                <a:solidFill>
                  <a:srgbClr val="FF0000"/>
                </a:solidFill>
              </a:rPr>
              <a:t>Zahn Finalist</a:t>
            </a:r>
            <a:r>
              <a:rPr lang="en-US" sz="1800" dirty="0" smtClean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4: </a:t>
            </a:r>
            <a:r>
              <a:rPr lang="en-US" sz="1800" dirty="0" smtClean="0">
                <a:solidFill>
                  <a:srgbClr val="0000FF"/>
                </a:solidFill>
              </a:rPr>
              <a:t>QR Navigation</a:t>
            </a:r>
            <a:r>
              <a:rPr lang="en-US" sz="1800" dirty="0"/>
              <a:t>: an Android phone </a:t>
            </a:r>
            <a:r>
              <a:rPr lang="en-US" sz="1800" dirty="0" smtClean="0"/>
              <a:t>app scanning </a:t>
            </a:r>
            <a:r>
              <a:rPr lang="en-US" sz="1800" dirty="0"/>
              <a:t>QR Codes in real-time </a:t>
            </a:r>
            <a:r>
              <a:rPr lang="en-US" sz="1800" dirty="0" smtClean="0"/>
              <a:t>to </a:t>
            </a:r>
            <a:r>
              <a:rPr lang="en-US" sz="1800" dirty="0"/>
              <a:t>help </a:t>
            </a:r>
            <a:r>
              <a:rPr lang="en-US" sz="1800" dirty="0" smtClean="0"/>
              <a:t>ASD individuals </a:t>
            </a:r>
            <a:r>
              <a:rPr lang="en-US" sz="1800" dirty="0"/>
              <a:t>navigate (</a:t>
            </a:r>
            <a:r>
              <a:rPr lang="en-US" sz="1800" dirty="0">
                <a:solidFill>
                  <a:srgbClr val="FF0000"/>
                </a:solidFill>
              </a:rPr>
              <a:t>CREATE Award</a:t>
            </a:r>
            <a:r>
              <a:rPr lang="en-US" sz="1800" dirty="0"/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5: </a:t>
            </a:r>
            <a:r>
              <a:rPr lang="en-US" sz="1800" dirty="0" smtClean="0">
                <a:solidFill>
                  <a:srgbClr val="0000FF"/>
                </a:solidFill>
              </a:rPr>
              <a:t>Hearing Assistive</a:t>
            </a:r>
            <a:r>
              <a:rPr lang="en-US" sz="1800" dirty="0"/>
              <a:t>: an Android </a:t>
            </a:r>
            <a:r>
              <a:rPr lang="en-US" sz="1800" dirty="0" smtClean="0"/>
              <a:t>App helps </a:t>
            </a:r>
            <a:r>
              <a:rPr lang="en-US" sz="1800" dirty="0"/>
              <a:t>hearing impaired </a:t>
            </a:r>
            <a:r>
              <a:rPr lang="en-US" sz="1800" dirty="0" smtClean="0"/>
              <a:t>detect </a:t>
            </a:r>
            <a:r>
              <a:rPr lang="en-US" sz="1800" dirty="0"/>
              <a:t>surrounding sound and reduce their chance of injury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6: </a:t>
            </a:r>
            <a:r>
              <a:rPr lang="en-US" sz="1800" dirty="0" smtClean="0">
                <a:solidFill>
                  <a:srgbClr val="0000FF"/>
                </a:solidFill>
              </a:rPr>
              <a:t>ASH</a:t>
            </a:r>
            <a:r>
              <a:rPr lang="en-US" sz="1800" dirty="0"/>
              <a:t>: help Alzheimer's patients have a more fulfilling social life with their loved </a:t>
            </a:r>
            <a:r>
              <a:rPr lang="en-US" sz="1800" dirty="0" smtClean="0"/>
              <a:t>ones</a:t>
            </a:r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7: </a:t>
            </a:r>
            <a:r>
              <a:rPr lang="en-US" sz="1800" dirty="0" err="1" smtClean="0">
                <a:solidFill>
                  <a:srgbClr val="0000FF"/>
                </a:solidFill>
              </a:rPr>
              <a:t>iBean</a:t>
            </a:r>
            <a:r>
              <a:rPr lang="en-US" sz="1800" dirty="0"/>
              <a:t>: </a:t>
            </a:r>
            <a:r>
              <a:rPr lang="en-US" sz="1800" dirty="0" smtClean="0"/>
              <a:t>an Android App to </a:t>
            </a:r>
            <a:r>
              <a:rPr lang="en-US" sz="1800" dirty="0"/>
              <a:t>capture vital signs and location of patients within a health care facility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0000FF"/>
                </a:solidFill>
              </a:rPr>
              <a:t>Team </a:t>
            </a:r>
            <a:r>
              <a:rPr lang="en-US" sz="1800" dirty="0">
                <a:solidFill>
                  <a:srgbClr val="0000FF"/>
                </a:solidFill>
              </a:rPr>
              <a:t>8: </a:t>
            </a:r>
            <a:r>
              <a:rPr lang="en-US" sz="1800" dirty="0" smtClean="0">
                <a:solidFill>
                  <a:srgbClr val="0000FF"/>
                </a:solidFill>
              </a:rPr>
              <a:t>3D Printing</a:t>
            </a:r>
            <a:r>
              <a:rPr lang="en-US" sz="1800" dirty="0"/>
              <a:t>: an Electronics Technician at </a:t>
            </a:r>
            <a:r>
              <a:rPr lang="en-US" sz="1800" dirty="0" err="1"/>
              <a:t>Makerbot</a:t>
            </a:r>
            <a:r>
              <a:rPr lang="en-US" sz="1800" dirty="0"/>
              <a:t> in the 3D printing industry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129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Year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/>
              <a:t>Fall 2016- Spring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1 Seek and Cross: </a:t>
            </a:r>
            <a:r>
              <a:rPr lang="en-US" sz="2000" dirty="0">
                <a:solidFill>
                  <a:srgbClr val="800000"/>
                </a:solidFill>
              </a:rPr>
              <a:t>Zebra Crosswalks and Signal Recognition for VIPs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 err="1">
                <a:solidFill>
                  <a:srgbClr val="0000FF"/>
                </a:solidFill>
              </a:rPr>
              <a:t>EyeExercise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  <a:r>
              <a:rPr lang="en-US" sz="2000" dirty="0">
                <a:solidFill>
                  <a:srgbClr val="800000"/>
                </a:solidFill>
              </a:rPr>
              <a:t> Improving Vision through Simple Exercises and Better Habits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3 Face Assistant:</a:t>
            </a:r>
            <a:r>
              <a:rPr lang="en-US" sz="2000" dirty="0">
                <a:solidFill>
                  <a:srgbClr val="800000"/>
                </a:solidFill>
              </a:rPr>
              <a:t> Identify Loved Ones by Their Faces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4 Mind, Body, Freedom </a:t>
            </a:r>
            <a:r>
              <a:rPr lang="en-US" sz="2000" dirty="0">
                <a:solidFill>
                  <a:srgbClr val="008000"/>
                </a:solidFill>
              </a:rPr>
              <a:t>(Zahn Center Competition Finalist)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5 Panoramik: </a:t>
            </a:r>
            <a:r>
              <a:rPr lang="en-US" sz="2000" dirty="0">
                <a:solidFill>
                  <a:srgbClr val="800000"/>
                </a:solidFill>
              </a:rPr>
              <a:t>Finding and Locating Objects via Multi-Perspective Camera Technique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6 CCNY </a:t>
            </a:r>
            <a:r>
              <a:rPr lang="en-US" sz="2000" dirty="0">
                <a:solidFill>
                  <a:srgbClr val="800000"/>
                </a:solidFill>
              </a:rPr>
              <a:t>Smart Cane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7 VR for ASD: </a:t>
            </a:r>
            <a:r>
              <a:rPr lang="en-US" sz="2000" dirty="0">
                <a:solidFill>
                  <a:srgbClr val="800000"/>
                </a:solidFill>
              </a:rPr>
              <a:t>Therapeutic Virtual Environments for Individuals on the Autism Spectrum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8 The Fourth Dimension: </a:t>
            </a:r>
            <a:r>
              <a:rPr lang="en-US" sz="2000" dirty="0">
                <a:solidFill>
                  <a:srgbClr val="800000"/>
                </a:solidFill>
              </a:rPr>
              <a:t>Workforce Management System for ASD individuals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(CREATE Winner)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9 </a:t>
            </a:r>
            <a:r>
              <a:rPr lang="en-US" sz="2000" dirty="0" err="1">
                <a:solidFill>
                  <a:srgbClr val="0000FF"/>
                </a:solidFill>
              </a:rPr>
              <a:t>RescueSenior</a:t>
            </a:r>
            <a:r>
              <a:rPr lang="en-US" sz="2000" dirty="0">
                <a:solidFill>
                  <a:srgbClr val="0000FF"/>
                </a:solidFill>
              </a:rPr>
              <a:t>: </a:t>
            </a:r>
            <a:r>
              <a:rPr lang="en-US" sz="2000" dirty="0">
                <a:solidFill>
                  <a:srgbClr val="800000"/>
                </a:solidFill>
              </a:rPr>
              <a:t>Location aware health emergency solution for senior citizens</a:t>
            </a:r>
          </a:p>
          <a:p>
            <a:endParaRPr lang="en-US" sz="1800" dirty="0">
              <a:solidFill>
                <a:srgbClr val="0000FF"/>
              </a:solidFill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3259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Fall 2017- Spring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ASSIST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(Assistive Sensor Solution for Independent and Safe Travel, by Vishnu Nair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Manjekar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Budhai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was in the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Spectrum Local News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Manjekar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talking at the meeting while Vishnu testing in the field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AVR4ASD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(Augmented and Virtual Reality for Individuals with Autism Spectrum Disorder, by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Xinyu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Xiong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Rafael Li Chen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Yuxuan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Huang) won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Second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Place Prize of the CREATE Competition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the picture: Rafael,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Xinyu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Prof. Zhigang Zhu)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a partnership with Ms. Celina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Canvalluzzi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Director of Day Services at Goodwill Industries of Greater New York and Northern New Jersey.  More details please see a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news release at CCNY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rgbClr val="0000FF"/>
              </a:solidFill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48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2800" dirty="0" smtClean="0"/>
              <a:t>Capstone 2018-2019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83486"/>
              </p:ext>
            </p:extLst>
          </p:nvPr>
        </p:nvGraphicFramePr>
        <p:xfrm>
          <a:off x="533400" y="1219200"/>
          <a:ext cx="8305800" cy="54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981200"/>
                <a:gridCol w="2895600"/>
                <a:gridCol w="281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No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Team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Team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 Members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00FF"/>
                          </a:solidFill>
                        </a:rPr>
                        <a:t>Reporting Check</a:t>
                      </a:r>
                      <a:r>
                        <a:rPr lang="en-US" sz="1600" baseline="0" dirty="0" smtClean="0">
                          <a:solidFill>
                            <a:srgbClr val="0000FF"/>
                          </a:solidFill>
                        </a:rPr>
                        <a:t> Contacts</a:t>
                      </a:r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Indoor.Framework</a:t>
                      </a:r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Jane Chen,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Joseph S.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Yaocheng</a:t>
                      </a:r>
                      <a:r>
                        <a:rPr lang="en-US" sz="1600" dirty="0" smtClean="0"/>
                        <a:t> Wu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ARKit </a:t>
                      </a:r>
                      <a:r>
                        <a:rPr lang="en-US" sz="1600" dirty="0" err="1" smtClean="0"/>
                        <a:t>Nav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Ben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Lin,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Jinyun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L.,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Yaohua</a:t>
                      </a:r>
                      <a:r>
                        <a:rPr lang="en-US" sz="1600" dirty="0" smtClean="0"/>
                        <a:t> Chang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HololensWires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James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W., Sebastian P.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Francisco, </a:t>
                      </a:r>
                      <a:r>
                        <a:rPr lang="en-US" sz="1600" baseline="0" dirty="0" smtClean="0"/>
                        <a:t>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ARCore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Nav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Jin Zhang, Hanna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N.,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err="1" smtClean="0"/>
                        <a:t>Yaocheng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VR-</a:t>
                      </a:r>
                      <a:r>
                        <a:rPr lang="en-US" sz="1600" dirty="0" smtClean="0"/>
                        <a:t>Interview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Vincent Yu, Jamie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Fung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Kartik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Pre-Journey</a:t>
                      </a:r>
                      <a:r>
                        <a:rPr lang="en-US" sz="1600" baseline="0" dirty="0" smtClean="0"/>
                        <a:t>-VR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Cao,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Hanyu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Huang,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MD, 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Gesture</a:t>
                      </a:r>
                      <a:r>
                        <a:rPr lang="en-US" sz="1600" baseline="0" dirty="0" smtClean="0"/>
                        <a:t> in VR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Dixon Lu,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Haresh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S.,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Areesha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R.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Francisco, Hao Tang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VirtualMTA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Lianming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Wu,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Hongze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Wu,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Maui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O3 Joy Music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William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G.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Chris Huang,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Weimin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G.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Jizhong</a:t>
                      </a:r>
                      <a:r>
                        <a:rPr lang="en-US" sz="1600" baseline="0" dirty="0" smtClean="0"/>
                        <a:t> Xiao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Nuravine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Sam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Mundle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Hugo M.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EEGStressMeter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Pooneet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T.,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Angelique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C.,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Arslan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S.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Hanssel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Smart Cane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Arjun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L.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Jizhong</a:t>
                      </a:r>
                      <a:r>
                        <a:rPr lang="en-US" sz="1600" baseline="0" dirty="0" smtClean="0"/>
                        <a:t> Xiao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55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Capstone 2019-2020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207792"/>
              </p:ext>
            </p:extLst>
          </p:nvPr>
        </p:nvGraphicFramePr>
        <p:xfrm>
          <a:off x="304800" y="1219200"/>
          <a:ext cx="8305800" cy="4997027"/>
        </p:xfrm>
        <a:graphic>
          <a:graphicData uri="http://schemas.openxmlformats.org/drawingml/2006/table">
            <a:tbl>
              <a:tblPr/>
              <a:tblGrid>
                <a:gridCol w="4876800"/>
                <a:gridCol w="3429000"/>
              </a:tblGrid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"/>
                        </a:rPr>
                        <a:t>Team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1" i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"/>
                        </a:rPr>
                        <a:t>Team Member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 </a:t>
                      </a:r>
                      <a:r>
                        <a:rPr lang="en-US" sz="1600" b="1" i="0" u="none" strike="noStrike" dirty="0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Undaunted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VR for ASD individuals to learn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social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norms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 (CREATE)</a:t>
                      </a:r>
                      <a:endParaRPr lang="en-US" sz="1600" b="0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Abigal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B. Carlos S.,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Raymund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2 .</a:t>
                      </a:r>
                      <a:r>
                        <a:rPr lang="en-US" sz="1600" b="1" i="0" u="none" strike="noStrike" dirty="0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ParaShop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Assistive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people with ASD in shopping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(MIT UTRC//CSUN)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Nan C., Mengting X., Yuemin T.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 </a:t>
                      </a:r>
                      <a:r>
                        <a:rPr lang="en-US" sz="1600" b="1" i="0" u="none" strike="noStrike" dirty="0" err="1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Share&amp;</a:t>
                      </a:r>
                      <a:r>
                        <a:rPr lang="en-US" sz="1600" b="1" i="0" u="none" strike="noStrike" dirty="0" err="1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Care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Senior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friendly app for fighting loneness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(MIT UTRC//CSUN)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Jin C., Xiaohong Z., Yuting Y.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 </a:t>
                      </a:r>
                      <a:r>
                        <a:rPr lang="hr-HR" sz="1600" b="1" i="0" u="none" strike="noStrike" dirty="0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VPP</a:t>
                      </a:r>
                      <a:r>
                        <a:rPr lang="hr-H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Voice</a:t>
                      </a:r>
                      <a:r>
                        <a:rPr lang="hr-H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Powered Player for people with mobility disability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(Zahn)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Shi-Bin H., Hongzhi P., Xin Z.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 </a:t>
                      </a:r>
                      <a:r>
                        <a:rPr lang="en-US" sz="1600" b="1" i="0" u="none" strike="noStrike" dirty="0" err="1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Worktual</a:t>
                      </a:r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Reality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 Overcoming social difficulties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in conversation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(CREATE)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Oscar C., David H., Michael T., Dzhonibek P.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6. </a:t>
                      </a:r>
                      <a:r>
                        <a:rPr lang="it-IT" sz="1600" b="1" i="0" u="none" strike="noStrike" dirty="0" err="1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Bera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A </a:t>
                      </a:r>
                      <a:r>
                        <a:rPr lang="it-IT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practical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it-IT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employment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it-IT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analyst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for </a:t>
                      </a:r>
                      <a:r>
                        <a:rPr lang="it-IT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people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with </a:t>
                      </a:r>
                      <a:r>
                        <a:rPr lang="it-IT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Autism</a:t>
                      </a:r>
                      <a:r>
                        <a:rPr lang="it-IT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(CREATE) (Zahn)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Yorli C., Luis C.,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7. </a:t>
                      </a:r>
                      <a:r>
                        <a:rPr lang="en-US" sz="1600" b="1" i="0" u="none" strike="noStrike" dirty="0" err="1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GoodPlan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Interactive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activity planning and recommendation for people with ASD 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(Goodwill)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Xiaoyan Z., Songren Z., Hyo Jun 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067"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 </a:t>
                      </a:r>
                      <a:r>
                        <a:rPr lang="en-US" sz="1600" b="1" i="0" u="none" strike="noStrike" dirty="0" err="1" smtClean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GazeIntoView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 Training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eye contract in interviews.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 (Zahn)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Krystal L.,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Fayrouz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M., Frank 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882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Project </a:t>
            </a:r>
            <a:r>
              <a:rPr lang="en-US" dirty="0">
                <a:solidFill>
                  <a:srgbClr val="0000FF"/>
                </a:solidFill>
              </a:rPr>
              <a:t>Topics of This Year</a:t>
            </a:r>
          </a:p>
          <a:p>
            <a:endParaRPr lang="en-US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8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BEAT </a:t>
            </a:r>
            <a:r>
              <a:rPr lang="en-US" dirty="0" smtClean="0">
                <a:solidFill>
                  <a:srgbClr val="800000"/>
                </a:solidFill>
              </a:rPr>
              <a:t>for Social Good!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14800"/>
          </a:xfrm>
        </p:spPr>
        <p:txBody>
          <a:bodyPr/>
          <a:lstStyle/>
          <a:p>
            <a:r>
              <a:rPr lang="en-US" dirty="0" smtClean="0"/>
              <a:t>Find topics from users’ needs</a:t>
            </a:r>
          </a:p>
          <a:p>
            <a:r>
              <a:rPr lang="en-US" dirty="0" smtClean="0"/>
              <a:t>Look into the past projects for ideas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wiki.ccvcl.org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https://www.nysid.org/create/projects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Check out CCNY Teams)</a:t>
            </a:r>
            <a:endParaRPr lang="en-US" dirty="0" smtClean="0"/>
          </a:p>
          <a:p>
            <a:r>
              <a:rPr lang="en-US" dirty="0" smtClean="0"/>
              <a:t>Talk with me for project topics</a:t>
            </a:r>
          </a:p>
          <a:p>
            <a:r>
              <a:rPr lang="en-US" dirty="0" smtClean="0"/>
              <a:t>Align with </a:t>
            </a:r>
            <a:r>
              <a:rPr lang="en-US" dirty="0" smtClean="0"/>
              <a:t>Zahn</a:t>
            </a:r>
            <a:r>
              <a:rPr lang="en-US" dirty="0"/>
              <a:t> </a:t>
            </a:r>
            <a:r>
              <a:rPr lang="en-US" dirty="0" smtClean="0"/>
              <a:t>competitions </a:t>
            </a:r>
          </a:p>
          <a:p>
            <a:r>
              <a:rPr lang="en-US" dirty="0" smtClean="0"/>
              <a:t>Check conference topics (MIT UTRC, CSUN 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64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Additional Topics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Zoom attendee video views and </a:t>
            </a:r>
            <a:r>
              <a:rPr lang="en-US" smtClean="0"/>
              <a:t>eye gazes</a:t>
            </a:r>
          </a:p>
          <a:p>
            <a:r>
              <a:rPr lang="en-US" dirty="0" smtClean="0"/>
              <a:t>Mobile apps to help people</a:t>
            </a:r>
          </a:p>
          <a:p>
            <a:r>
              <a:rPr lang="en-US" dirty="0" smtClean="0"/>
              <a:t>Something you can do at home</a:t>
            </a:r>
          </a:p>
          <a:p>
            <a:r>
              <a:rPr lang="en-US" dirty="0" smtClean="0"/>
              <a:t>ARCore (Android) or ARKit (iOS)</a:t>
            </a:r>
          </a:p>
          <a:p>
            <a:r>
              <a:rPr lang="en-US" dirty="0" smtClean="0"/>
              <a:t>Using Unity3D</a:t>
            </a:r>
          </a:p>
          <a:p>
            <a:r>
              <a:rPr lang="en-US" dirty="0" smtClean="0"/>
              <a:t>Check what past capstone students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3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 (</a:t>
            </a:r>
            <a:r>
              <a:rPr lang="en-US" dirty="0" smtClean="0">
                <a:solidFill>
                  <a:srgbClr val="FF0000"/>
                </a:solidFill>
              </a:rPr>
              <a:t>Capstone </a:t>
            </a:r>
            <a:r>
              <a:rPr lang="en-US" dirty="0" smtClean="0">
                <a:solidFill>
                  <a:srgbClr val="FF0000"/>
                </a:solidFill>
              </a:rPr>
              <a:t>2020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/>
          <a:lstStyle/>
          <a:p>
            <a:r>
              <a:rPr lang="en-US" sz="2800" dirty="0" smtClean="0"/>
              <a:t>Send me your </a:t>
            </a:r>
            <a:r>
              <a:rPr lang="en-US" sz="2800" b="1" dirty="0" smtClean="0">
                <a:solidFill>
                  <a:srgbClr val="0000FF"/>
                </a:solidFill>
              </a:rPr>
              <a:t>1-page (!)</a:t>
            </a:r>
            <a:r>
              <a:rPr lang="en-US" sz="2800" b="1" dirty="0" smtClean="0"/>
              <a:t> resume</a:t>
            </a:r>
            <a:r>
              <a:rPr lang="en-US" sz="2800" dirty="0" smtClean="0"/>
              <a:t> (before 9</a:t>
            </a:r>
            <a:r>
              <a:rPr lang="en-US" sz="2800" dirty="0" smtClean="0"/>
              <a:t>/08)</a:t>
            </a:r>
            <a:endParaRPr lang="en-US" sz="2800" dirty="0" smtClean="0"/>
          </a:p>
          <a:p>
            <a:pPr lvl="1"/>
            <a:r>
              <a:rPr lang="en-US" sz="2000" dirty="0" smtClean="0"/>
              <a:t>Name, Email, Phone and </a:t>
            </a:r>
            <a:r>
              <a:rPr lang="en-US" sz="2000" dirty="0" smtClean="0">
                <a:solidFill>
                  <a:srgbClr val="FF0000"/>
                </a:solidFill>
              </a:rPr>
              <a:t>Your Average GPA so far</a:t>
            </a:r>
          </a:p>
          <a:p>
            <a:pPr lvl="1"/>
            <a:r>
              <a:rPr lang="en-US" sz="2000" dirty="0" smtClean="0"/>
              <a:t>Education (CS, CpE, and others) &amp; Work Experience</a:t>
            </a:r>
          </a:p>
          <a:p>
            <a:pPr lvl="1"/>
            <a:r>
              <a:rPr lang="en-US" sz="2000" dirty="0" smtClean="0"/>
              <a:t>Honors/Awards and Skills</a:t>
            </a:r>
          </a:p>
          <a:p>
            <a:pPr lvl="1"/>
            <a:r>
              <a:rPr lang="en-US" sz="2000" dirty="0" smtClean="0"/>
              <a:t>Your Favorite Courses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Your interests of Topics </a:t>
            </a:r>
            <a:r>
              <a:rPr lang="en-US" sz="2000" dirty="0" smtClean="0"/>
              <a:t>(please list your top 2 choices).</a:t>
            </a:r>
          </a:p>
          <a:p>
            <a:pPr lvl="1"/>
            <a:r>
              <a:rPr lang="en-US" sz="2000" dirty="0" smtClean="0"/>
              <a:t>Potential teammates (up to 2 names) </a:t>
            </a:r>
          </a:p>
          <a:p>
            <a:r>
              <a:rPr lang="en-US" sz="2800" dirty="0" smtClean="0"/>
              <a:t>Reading</a:t>
            </a:r>
            <a:r>
              <a:rPr lang="en-US" sz="2800" dirty="0"/>
              <a:t> </a:t>
            </a:r>
            <a:r>
              <a:rPr lang="en-US" sz="2800" dirty="0" smtClean="0"/>
              <a:t>Assignments</a:t>
            </a:r>
          </a:p>
          <a:p>
            <a:pPr lvl="1"/>
            <a:r>
              <a:rPr lang="en-US" sz="2000" dirty="0" smtClean="0"/>
              <a:t>Talk with people in needs</a:t>
            </a:r>
          </a:p>
          <a:p>
            <a:pPr lvl="1"/>
            <a:r>
              <a:rPr lang="en-US" sz="2000" dirty="0" smtClean="0"/>
              <a:t>Look online for ideas</a:t>
            </a:r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Course Organization</a:t>
            </a:r>
          </a:p>
          <a:p>
            <a:r>
              <a:rPr lang="en-US" dirty="0" smtClean="0"/>
              <a:t>Highlights of Past Projects</a:t>
            </a:r>
          </a:p>
          <a:p>
            <a:r>
              <a:rPr lang="en-US" dirty="0" smtClean="0"/>
              <a:t>Project </a:t>
            </a:r>
            <a:r>
              <a:rPr lang="en-US" dirty="0"/>
              <a:t>Topics of This </a:t>
            </a:r>
            <a:r>
              <a:rPr lang="en-US" dirty="0" smtClean="0"/>
              <a:t>Year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6600"/>
                </a:solidFill>
              </a:rPr>
              <a:t>Next: Project Demos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13997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Smart Living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638800" cy="3886200"/>
          </a:xfrm>
        </p:spPr>
        <p:txBody>
          <a:bodyPr/>
          <a:lstStyle/>
          <a:p>
            <a:r>
              <a:rPr lang="en-US" sz="2800" dirty="0" smtClean="0"/>
              <a:t>Multimodal, passive and unobtrusive techniques for helping visually impaired people;</a:t>
            </a:r>
          </a:p>
          <a:p>
            <a:r>
              <a:rPr lang="en-US" sz="2800" dirty="0" smtClean="0"/>
              <a:t>Smart house systems and mobile apps for improving the quality of life; </a:t>
            </a:r>
          </a:p>
          <a:p>
            <a:r>
              <a:rPr lang="en-US" sz="2800" dirty="0" smtClean="0"/>
              <a:t>Sensing technologies for health monitoring and rehabilitation</a:t>
            </a:r>
            <a:endParaRPr lang="en-US" sz="28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72200" y="1143000"/>
          <a:ext cx="2329691" cy="490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Acrobat Document" r:id="rId3" imgW="3066812" imgH="6457950" progId="AcroExch.Document.11">
                  <p:embed/>
                </p:oleObj>
              </mc:Choice>
              <mc:Fallback>
                <p:oleObj name="Acrobat Document" r:id="rId3" imgW="3066812" imgH="6457950" progId="AcroExch.Document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143000"/>
                        <a:ext cx="2329691" cy="490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6172200" y="6096000"/>
            <a:ext cx="2667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Home, Smart Home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Time, Aug 26/Sep 2, 2013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Visual Impairment 2002</a:t>
            </a:r>
            <a:r>
              <a:rPr lang="en-US" dirty="0" smtClean="0"/>
              <a:t> 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Based on the 2002 World Population Survey, there are more than </a:t>
            </a:r>
            <a:r>
              <a:rPr lang="en-US" sz="2400" dirty="0" smtClean="0">
                <a:solidFill>
                  <a:srgbClr val="FF0000"/>
                </a:solidFill>
              </a:rPr>
              <a:t>161 million visually impaired people </a:t>
            </a:r>
            <a:r>
              <a:rPr lang="en-US" sz="2400" dirty="0" smtClean="0"/>
              <a:t>in the world, of which </a:t>
            </a:r>
            <a:r>
              <a:rPr lang="en-US" sz="2400" dirty="0" smtClean="0">
                <a:solidFill>
                  <a:srgbClr val="0000FF"/>
                </a:solidFill>
              </a:rPr>
              <a:t>37 million are blind</a:t>
            </a:r>
            <a:r>
              <a:rPr lang="en-US" sz="2400" dirty="0" smtClean="0"/>
              <a:t>. The numbers have been rising because of the increasing aging population in the US and around the world.</a:t>
            </a:r>
          </a:p>
          <a:p>
            <a:r>
              <a:rPr lang="en-US" sz="2400" dirty="0" smtClean="0"/>
              <a:t>According to American Foundation for the Blind, number of </a:t>
            </a:r>
            <a:r>
              <a:rPr lang="en-US" sz="2400" dirty="0" smtClean="0">
                <a:solidFill>
                  <a:srgbClr val="0000FF"/>
                </a:solidFill>
              </a:rPr>
              <a:t>legally blind in the US is 1.3 million </a:t>
            </a:r>
            <a:r>
              <a:rPr lang="en-US" sz="2400" dirty="0" smtClean="0"/>
              <a:t>and total number of </a:t>
            </a:r>
            <a:r>
              <a:rPr lang="en-US" sz="2400" dirty="0" smtClean="0">
                <a:solidFill>
                  <a:srgbClr val="FF0000"/>
                </a:solidFill>
              </a:rPr>
              <a:t>blind and visually impaired is 10 million </a:t>
            </a:r>
            <a:r>
              <a:rPr lang="en-US" sz="2400" dirty="0" smtClean="0"/>
              <a:t>(100,000 students)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 </a:t>
            </a:r>
            <a:r>
              <a:rPr lang="en-US" sz="3600" dirty="0" smtClean="0"/>
              <a:t>– Visual Impairment 2014 </a:t>
            </a:r>
            <a:r>
              <a:rPr lang="en-US" dirty="0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3886200"/>
          </a:xfrm>
        </p:spPr>
        <p:txBody>
          <a:bodyPr/>
          <a:lstStyle/>
          <a:p>
            <a:r>
              <a:rPr lang="en-GB" sz="2400" dirty="0" smtClean="0"/>
              <a:t>Based on the 2014 World Health </a:t>
            </a:r>
            <a:r>
              <a:rPr lang="en-GB" sz="2400" smtClean="0"/>
              <a:t>Organization report, </a:t>
            </a:r>
            <a:r>
              <a:rPr lang="en-GB" sz="2400" dirty="0" smtClean="0"/>
              <a:t>there are more than </a:t>
            </a:r>
            <a:r>
              <a:rPr lang="en-GB" sz="2400" dirty="0" smtClean="0">
                <a:solidFill>
                  <a:srgbClr val="FF0000"/>
                </a:solidFill>
              </a:rPr>
              <a:t>285 million visually impaired people</a:t>
            </a:r>
            <a:r>
              <a:rPr lang="en-GB" sz="2400" dirty="0" smtClean="0"/>
              <a:t>, of which </a:t>
            </a:r>
            <a:r>
              <a:rPr lang="en-GB" sz="2400" dirty="0" smtClean="0">
                <a:solidFill>
                  <a:srgbClr val="0000FF"/>
                </a:solidFill>
              </a:rPr>
              <a:t>39 million are blind </a:t>
            </a:r>
            <a:r>
              <a:rPr lang="en-GB" sz="2400" dirty="0" smtClean="0"/>
              <a:t>(</a:t>
            </a:r>
            <a:r>
              <a:rPr lang="en-GB" sz="2400" u="sng" dirty="0" smtClean="0">
                <a:hlinkClick r:id="rId2"/>
              </a:rPr>
              <a:t>http://www.who.int/mediacentre/factsheets/fs282/en/</a:t>
            </a:r>
            <a:r>
              <a:rPr lang="en-GB" sz="2400" dirty="0" smtClean="0"/>
              <a:t>)</a:t>
            </a:r>
          </a:p>
          <a:p>
            <a:r>
              <a:rPr lang="en-US" sz="2400" dirty="0" smtClean="0"/>
              <a:t>According to American Foundation for the Blind, number of </a:t>
            </a:r>
            <a:r>
              <a:rPr lang="en-US" sz="2400" dirty="0" smtClean="0">
                <a:solidFill>
                  <a:srgbClr val="0000FF"/>
                </a:solidFill>
              </a:rPr>
              <a:t>legally blind in the US is 1.3 million </a:t>
            </a:r>
            <a:r>
              <a:rPr lang="en-US" sz="2400" dirty="0" smtClean="0"/>
              <a:t>and total number of </a:t>
            </a:r>
            <a:r>
              <a:rPr lang="en-US" sz="2400" dirty="0" smtClean="0">
                <a:solidFill>
                  <a:srgbClr val="FF0000"/>
                </a:solidFill>
              </a:rPr>
              <a:t>blind and visually impaired is 10 million </a:t>
            </a:r>
            <a:r>
              <a:rPr lang="en-US" sz="2400" dirty="0" smtClean="0"/>
              <a:t>(100,000 students)</a:t>
            </a:r>
          </a:p>
          <a:p>
            <a:r>
              <a:rPr lang="en-US" sz="2400" dirty="0" smtClean="0"/>
              <a:t>The numbers have been rising because of the increasing aging population in the US and around the world.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r>
              <a:rPr lang="en-US" sz="3600" dirty="0" smtClean="0"/>
              <a:t> – BVI, ASD etc. in US &amp;NYC</a:t>
            </a:r>
            <a:r>
              <a:rPr lang="en-US" dirty="0" smtClean="0"/>
              <a:t> 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3886200"/>
          </a:xfrm>
        </p:spPr>
        <p:txBody>
          <a:bodyPr/>
          <a:lstStyle/>
          <a:p>
            <a:r>
              <a:rPr lang="en-US" sz="2400" dirty="0"/>
              <a:t>In the United States alone, the visually impaired population is </a:t>
            </a:r>
            <a:r>
              <a:rPr lang="en-US" sz="2400" dirty="0">
                <a:solidFill>
                  <a:srgbClr val="FF0000"/>
                </a:solidFill>
              </a:rPr>
              <a:t>6.6 million</a:t>
            </a:r>
            <a:r>
              <a:rPr lang="en-US" sz="2400" dirty="0"/>
              <a:t> people and expected to double by 2030. </a:t>
            </a:r>
          </a:p>
          <a:p>
            <a:r>
              <a:rPr lang="en-US" sz="2400" dirty="0"/>
              <a:t>According to CDC, Autism Spectrum Disorder (ASD) is the fastest-growing developmental disorder affecting </a:t>
            </a:r>
            <a:r>
              <a:rPr lang="en-US" sz="2400" dirty="0">
                <a:solidFill>
                  <a:srgbClr val="FF0000"/>
                </a:solidFill>
              </a:rPr>
              <a:t>1 in every 45</a:t>
            </a:r>
            <a:r>
              <a:rPr lang="en-US" sz="2400" dirty="0"/>
              <a:t> people in the US. </a:t>
            </a:r>
          </a:p>
          <a:p>
            <a:r>
              <a:rPr lang="en-US" sz="2400" dirty="0"/>
              <a:t>Based on a report by NYC Mayor’s Office for People with Disabilities (MOPD), there are almost </a:t>
            </a:r>
            <a:r>
              <a:rPr lang="en-US" sz="2400" dirty="0">
                <a:solidFill>
                  <a:srgbClr val="FF0000"/>
                </a:solidFill>
              </a:rPr>
              <a:t>1 million</a:t>
            </a:r>
            <a:r>
              <a:rPr lang="en-US" sz="2400" dirty="0"/>
              <a:t> New Yorkers who have self-disclosed living with a disability, or roughly 11.2% of the city’s population, and approximately </a:t>
            </a:r>
            <a:r>
              <a:rPr lang="en-US" sz="2400" dirty="0">
                <a:solidFill>
                  <a:srgbClr val="FF0000"/>
                </a:solidFill>
              </a:rPr>
              <a:t>6.8 million</a:t>
            </a:r>
            <a:r>
              <a:rPr lang="en-US" sz="2400" dirty="0"/>
              <a:t> visitors to the city each year have a disability . 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9427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r>
              <a:rPr lang="en-US" sz="3600" dirty="0" smtClean="0"/>
              <a:t> – Almost everyone needs help</a:t>
            </a:r>
            <a:r>
              <a:rPr lang="en-US" dirty="0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3886200"/>
          </a:xfrm>
        </p:spPr>
        <p:txBody>
          <a:bodyPr/>
          <a:lstStyle/>
          <a:p>
            <a:r>
              <a:rPr lang="en-US" sz="2400" dirty="0" smtClean="0"/>
              <a:t>Blind and Visually Impaired (BVI)</a:t>
            </a:r>
          </a:p>
          <a:p>
            <a:r>
              <a:rPr lang="en-US" sz="2400" dirty="0" smtClean="0"/>
              <a:t>Autism Spectrum Disorder (ASD)</a:t>
            </a:r>
          </a:p>
          <a:p>
            <a:r>
              <a:rPr lang="en-US" sz="2400" dirty="0" smtClean="0"/>
              <a:t>Mobility impairment</a:t>
            </a:r>
          </a:p>
          <a:p>
            <a:r>
              <a:rPr lang="en-US" sz="2400" dirty="0" smtClean="0"/>
              <a:t>Deafness </a:t>
            </a:r>
          </a:p>
          <a:p>
            <a:r>
              <a:rPr lang="en-US" sz="2400" dirty="0" smtClean="0"/>
              <a:t>Alzheimer's</a:t>
            </a:r>
          </a:p>
          <a:p>
            <a:r>
              <a:rPr lang="en-US" sz="2400" dirty="0" smtClean="0"/>
              <a:t>Elderly</a:t>
            </a:r>
          </a:p>
          <a:p>
            <a:r>
              <a:rPr lang="en-US" sz="2400" dirty="0" smtClean="0"/>
              <a:t>Games for education and exercises</a:t>
            </a:r>
          </a:p>
          <a:p>
            <a:r>
              <a:rPr lang="en-US" sz="2400" dirty="0" smtClean="0"/>
              <a:t>Augmented Reality (AR) for various purposes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Assistive technology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Human-Computer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52454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CSUN 2018 Assistive Tech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6200" y="1458846"/>
            <a:ext cx="8763000" cy="5406772"/>
            <a:chOff x="76200" y="1458846"/>
            <a:chExt cx="8763000" cy="5406772"/>
          </a:xfrm>
        </p:grpSpPr>
        <p:pic>
          <p:nvPicPr>
            <p:cNvPr id="5" name="Picture 4" descr="CSUN-2018-Icon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458846"/>
              <a:ext cx="8534400" cy="54067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8600" y="2590800"/>
              <a:ext cx="84716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Orcam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MyEye</a:t>
              </a:r>
              <a:r>
                <a:rPr lang="en-US" sz="1200" dirty="0" smtClean="0"/>
                <a:t> 2.0    HIMs Braille </a:t>
              </a:r>
              <a:r>
                <a:rPr lang="en-US" sz="1200" dirty="0" err="1" smtClean="0"/>
                <a:t>Notetaker</a:t>
              </a:r>
              <a:r>
                <a:rPr lang="en-US" sz="1200" dirty="0" smtClean="0"/>
                <a:t>       Microsoft Accessibility     </a:t>
              </a:r>
              <a:r>
                <a:rPr lang="en-US" sz="1200" dirty="0" err="1" smtClean="0"/>
                <a:t>aira</a:t>
              </a:r>
              <a:r>
                <a:rPr lang="en-US" sz="1200" dirty="0" smtClean="0"/>
                <a:t> – visual interpreter       Google Accessibility   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" y="4495800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HIMs Lifestyle Innovation  Argus II Retinal Prosthesis  CYBER EYEZ           </a:t>
              </a:r>
              <a:r>
                <a:rPr lang="en-US" sz="1200" dirty="0" err="1" smtClean="0"/>
                <a:t>BrianPort</a:t>
              </a:r>
              <a:r>
                <a:rPr lang="en-US" sz="1200" dirty="0" smtClean="0"/>
                <a:t> Oral Vision Add   BLE Dot Watch $299   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6324600"/>
              <a:ext cx="861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BLE Dot Watch            Braille transcription           Open Access Tech, Inc.      </a:t>
              </a:r>
              <a:r>
                <a:rPr lang="en-US" sz="1200" dirty="0" err="1" smtClean="0"/>
                <a:t>Orcam</a:t>
              </a:r>
              <a:r>
                <a:rPr lang="en-US" sz="1200" dirty="0" smtClean="0"/>
                <a:t> </a:t>
              </a:r>
              <a:r>
                <a:rPr lang="en-US" sz="1200" dirty="0" err="1"/>
                <a:t>MyEye</a:t>
              </a:r>
              <a:r>
                <a:rPr lang="en-US" sz="1200" dirty="0"/>
                <a:t> 2.0</a:t>
              </a:r>
              <a:r>
                <a:rPr lang="en-US" sz="1200" dirty="0" smtClean="0"/>
                <a:t>           Microsoft Demo     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45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4">
      <a:dk1>
        <a:srgbClr val="000000"/>
      </a:dk1>
      <a:lt1>
        <a:srgbClr val="FFFFFF"/>
      </a:lt1>
      <a:dk2>
        <a:srgbClr val="000000"/>
      </a:dk2>
      <a:lt2>
        <a:srgbClr val="5A3287"/>
      </a:lt2>
      <a:accent1>
        <a:srgbClr val="B2B2B2"/>
      </a:accent1>
      <a:accent2>
        <a:srgbClr val="BFB8E6"/>
      </a:accent2>
      <a:accent3>
        <a:srgbClr val="FFFFFF"/>
      </a:accent3>
      <a:accent4>
        <a:srgbClr val="000000"/>
      </a:accent4>
      <a:accent5>
        <a:srgbClr val="D5D5D5"/>
      </a:accent5>
      <a:accent6>
        <a:srgbClr val="ADA6D0"/>
      </a:accent6>
      <a:hlink>
        <a:srgbClr val="643894"/>
      </a:hlink>
      <a:folHlink>
        <a:srgbClr val="D5D0EC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3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7D46BA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4">
        <a:dk1>
          <a:srgbClr val="000000"/>
        </a:dk1>
        <a:lt1>
          <a:srgbClr val="FFFFFF"/>
        </a:lt1>
        <a:dk2>
          <a:srgbClr val="000000"/>
        </a:dk2>
        <a:lt2>
          <a:srgbClr val="5A3287"/>
        </a:lt2>
        <a:accent1>
          <a:srgbClr val="B2B2B2"/>
        </a:accent1>
        <a:accent2>
          <a:srgbClr val="BFB8E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ADA6D0"/>
        </a:accent6>
        <a:hlink>
          <a:srgbClr val="643894"/>
        </a:hlink>
        <a:folHlink>
          <a:srgbClr val="D5D0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4768</TotalTime>
  <Words>3212</Words>
  <Application>Microsoft Macintosh PowerPoint</Application>
  <PresentationFormat>On-screen Show (4:3)</PresentationFormat>
  <Paragraphs>379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Pixel</vt:lpstr>
      <vt:lpstr>Acrobat Document</vt:lpstr>
      <vt:lpstr>CS/CpE/EE/BIC Joint Senior Design Program  BEAT:  Branding and Entrepreneurship of  Assistive Technology for  Social Good </vt:lpstr>
      <vt:lpstr>Outline </vt:lpstr>
      <vt:lpstr>Outline </vt:lpstr>
      <vt:lpstr>Needs – Smart Living</vt:lpstr>
      <vt:lpstr>Needs – Visual Impairment 2002 </vt:lpstr>
      <vt:lpstr>Needs – Visual Impairment 2014  </vt:lpstr>
      <vt:lpstr>Needs – BVI, ASD etc. in US &amp;NYC  </vt:lpstr>
      <vt:lpstr>Needs – Almost everyone needs help </vt:lpstr>
      <vt:lpstr>CSUN 2018 Assistive Tech</vt:lpstr>
      <vt:lpstr>Our Goals/Objectives</vt:lpstr>
      <vt:lpstr>Outline </vt:lpstr>
      <vt:lpstr>PowerPoint Presentation</vt:lpstr>
      <vt:lpstr>Course Assignments  – Fall 2019 (Due in 1~2 weeks)</vt:lpstr>
      <vt:lpstr>Outline </vt:lpstr>
      <vt:lpstr>Past Projects (2011 and 2012)</vt:lpstr>
      <vt:lpstr>Past Projects (2011 and 2012)</vt:lpstr>
      <vt:lpstr>1. Vibro-tactile Intelligent System for Travelling Aid (V.I.S.T.A.) – 2012 Kaylie First Place Winner</vt:lpstr>
      <vt:lpstr>2. KinDetect: Kinect Detecting Objects </vt:lpstr>
      <vt:lpstr>3. Location and Navigation Evaluation in a Mapped Building Environment </vt:lpstr>
      <vt:lpstr>4. Irisp: an ultra-low-cost solution for the blind in the city </vt:lpstr>
      <vt:lpstr>Past Projects (2011 and 2012)</vt:lpstr>
      <vt:lpstr>5. Smart House for All </vt:lpstr>
      <vt:lpstr>6. A Low-cost Outdoor Assistive Navigation System for Blind People </vt:lpstr>
      <vt:lpstr>7. Smartphone-Based Indoor Navigation for the Visually Impaired</vt:lpstr>
      <vt:lpstr>8.Electronic Travel Aid for the Visually Impaired With a Depth Sensor and Vibrotactile Belt </vt:lpstr>
      <vt:lpstr>9. 3D and Image Stitching with the Lytro Light-Field Camera </vt:lpstr>
      <vt:lpstr>CS/CpE/EE/Psy Joint Senior Design Program Fall 2013-Spring 2014 Smart Living and Assistive Technologies for People in Need  Instructors: Zhigang Zhu (CS), Jizhong Xiao (EE), Tony Ro (Psy) Projector Mentors: Xudong Li, Edgardo Molina, Wai L. Khoo  The City College of New York, NAC 4/115, May 15th (Thursday), 12:00 pm – 3:00 pm A light lunch will be provided. Demos will be shown at the end of the presentations</vt:lpstr>
      <vt:lpstr>Fall 2014- Spring 2015</vt:lpstr>
      <vt:lpstr>Fall 2015- Spring 2016</vt:lpstr>
      <vt:lpstr>Fall 2016- Spring 2017</vt:lpstr>
      <vt:lpstr>Fall 2017- Spring 2018</vt:lpstr>
      <vt:lpstr>Capstone 2018-2019</vt:lpstr>
      <vt:lpstr>Capstone 2019-2020</vt:lpstr>
      <vt:lpstr>Outline </vt:lpstr>
      <vt:lpstr>BEAT for Social Good!</vt:lpstr>
      <vt:lpstr>Additional Topics Ideas</vt:lpstr>
      <vt:lpstr>To Do List (Capstone 2020)</vt:lpstr>
      <vt:lpstr>Outline </vt:lpstr>
    </vt:vector>
  </TitlesOfParts>
  <Company>The City College of New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Laura’s Presentation</dc:title>
  <dc:creator>CETL</dc:creator>
  <cp:lastModifiedBy>Zhigang Zhu</cp:lastModifiedBy>
  <cp:revision>436</cp:revision>
  <dcterms:created xsi:type="dcterms:W3CDTF">2008-11-17T19:02:03Z</dcterms:created>
  <dcterms:modified xsi:type="dcterms:W3CDTF">2020-08-28T21:19:23Z</dcterms:modified>
</cp:coreProperties>
</file>